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50" r:id="rId2"/>
    <p:sldMasterId id="2147483669" r:id="rId3"/>
  </p:sldMasterIdLst>
  <p:notesMasterIdLst>
    <p:notesMasterId r:id="rId69"/>
  </p:notesMasterIdLst>
  <p:handoutMasterIdLst>
    <p:handoutMasterId r:id="rId70"/>
  </p:handoutMasterIdLst>
  <p:sldIdLst>
    <p:sldId id="807" r:id="rId4"/>
    <p:sldId id="806" r:id="rId5"/>
    <p:sldId id="804" r:id="rId6"/>
    <p:sldId id="875" r:id="rId7"/>
    <p:sldId id="268" r:id="rId8"/>
    <p:sldId id="814" r:id="rId9"/>
    <p:sldId id="831" r:id="rId10"/>
    <p:sldId id="389" r:id="rId11"/>
    <p:sldId id="832" r:id="rId12"/>
    <p:sldId id="864" r:id="rId13"/>
    <p:sldId id="815" r:id="rId14"/>
    <p:sldId id="821" r:id="rId15"/>
    <p:sldId id="354" r:id="rId16"/>
    <p:sldId id="850" r:id="rId17"/>
    <p:sldId id="877" r:id="rId18"/>
    <p:sldId id="475" r:id="rId19"/>
    <p:sldId id="836" r:id="rId20"/>
    <p:sldId id="351" r:id="rId21"/>
    <p:sldId id="822" r:id="rId22"/>
    <p:sldId id="703" r:id="rId23"/>
    <p:sldId id="848" r:id="rId24"/>
    <p:sldId id="835" r:id="rId25"/>
    <p:sldId id="699" r:id="rId26"/>
    <p:sldId id="837" r:id="rId27"/>
    <p:sldId id="849" r:id="rId28"/>
    <p:sldId id="879" r:id="rId29"/>
    <p:sldId id="838" r:id="rId30"/>
    <p:sldId id="834" r:id="rId31"/>
    <p:sldId id="810" r:id="rId32"/>
    <p:sldId id="830" r:id="rId33"/>
    <p:sldId id="839" r:id="rId34"/>
    <p:sldId id="840" r:id="rId35"/>
    <p:sldId id="841" r:id="rId36"/>
    <p:sldId id="842" r:id="rId37"/>
    <p:sldId id="816" r:id="rId38"/>
    <p:sldId id="843" r:id="rId39"/>
    <p:sldId id="316" r:id="rId40"/>
    <p:sldId id="853" r:id="rId41"/>
    <p:sldId id="442" r:id="rId42"/>
    <p:sldId id="828" r:id="rId43"/>
    <p:sldId id="257" r:id="rId44"/>
    <p:sldId id="480" r:id="rId45"/>
    <p:sldId id="880" r:id="rId46"/>
    <p:sldId id="855" r:id="rId47"/>
    <p:sldId id="862" r:id="rId48"/>
    <p:sldId id="874" r:id="rId49"/>
    <p:sldId id="866" r:id="rId50"/>
    <p:sldId id="867" r:id="rId51"/>
    <p:sldId id="868" r:id="rId52"/>
    <p:sldId id="869" r:id="rId53"/>
    <p:sldId id="870" r:id="rId54"/>
    <p:sldId id="871" r:id="rId55"/>
    <p:sldId id="873" r:id="rId56"/>
    <p:sldId id="792" r:id="rId57"/>
    <p:sldId id="802" r:id="rId58"/>
    <p:sldId id="803" r:id="rId59"/>
    <p:sldId id="287" r:id="rId60"/>
    <p:sldId id="282" r:id="rId61"/>
    <p:sldId id="261" r:id="rId62"/>
    <p:sldId id="262" r:id="rId63"/>
    <p:sldId id="263" r:id="rId64"/>
    <p:sldId id="264" r:id="rId65"/>
    <p:sldId id="482" r:id="rId66"/>
    <p:sldId id="265" r:id="rId67"/>
    <p:sldId id="805" r:id="rId68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DBFF"/>
    <a:srgbClr val="EBFAFF"/>
    <a:srgbClr val="FFF0C1"/>
    <a:srgbClr val="FFE07D"/>
    <a:srgbClr val="D6EDBD"/>
    <a:srgbClr val="C09200"/>
    <a:srgbClr val="9797E5"/>
    <a:srgbClr val="BA8CDC"/>
    <a:srgbClr val="F6BB00"/>
    <a:srgbClr val="FFF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90" autoAdjust="0"/>
    <p:restoredTop sz="94061" autoAdjust="0"/>
  </p:normalViewPr>
  <p:slideViewPr>
    <p:cSldViewPr snapToGrid="0">
      <p:cViewPr varScale="1">
        <p:scale>
          <a:sx n="99" d="100"/>
          <a:sy n="99" d="100"/>
        </p:scale>
        <p:origin x="113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F11CA21-4390-D007-72A9-B15D5BD1B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6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13A0C1-62F9-9258-B23F-BACFA4C091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836" y="0"/>
            <a:ext cx="2945659" cy="4986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B19D4-2E71-461F-8ADC-8B93EA924C07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9D5454-972C-F848-6BC4-FE367FFBAB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011"/>
            <a:ext cx="2945659" cy="4986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816CCB-7E52-6795-59B0-279F1D3750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836" y="9428011"/>
            <a:ext cx="2945659" cy="4986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F04CF-A6C3-4C14-860F-7DB65EA2E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88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27E7D-4681-403A-98F5-761F5362F2D2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39838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D4439-9D67-4D29-AB22-FE3B2600BD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4359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893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779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88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99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323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53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769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535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035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150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76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4463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009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697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704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3DF4A-DFA3-0656-CFC2-7603E3CEB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DDB8B5-BEFF-51E0-31CC-9BA3FC59FC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4B17CC-8AA4-D743-9AA2-B59EDD85D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238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48291-84A0-0061-1E83-436569991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248DEF-65EC-9987-5C12-0D8EE246D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D3878-A2C4-BCF3-5507-712D2FBFC6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056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24DAB-EC53-E75A-3A15-6F53AC410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A2359A-CBEF-555F-827E-CD20C8AE9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A6911E-34FB-8630-79DC-0268A891F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374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6338A-2919-81EC-BFC2-2DC464E76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5255C3-E089-D785-9D77-F802432BC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6031C3-69C3-AFAC-AECB-CC275A6D8A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125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ED3D3-2BE1-034B-C1E6-C04F8C38A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D75B03-B8BC-7A77-7BD7-9D1AD9803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960FE3-3C9E-4E33-5608-F3377F5F1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952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CF482-9EB7-42EE-9EEE-374721CA3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B132CF-1BED-23C1-3536-674C35ECD2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7C2C9A-7382-08F9-167C-F8EE0B4FB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16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3" name="PresentationTitle"/>
          <p:cNvSpPr>
            <a:spLocks noGrp="1" noChangeArrowheads="1"/>
          </p:cNvSpPr>
          <p:nvPr>
            <p:ph type="ctrTitle" sz="quarter"/>
          </p:nvPr>
        </p:nvSpPr>
        <p:spPr>
          <a:xfrm>
            <a:off x="731840" y="2241551"/>
            <a:ext cx="8324850" cy="666750"/>
          </a:xfrm>
          <a:prstGeom prst="rect">
            <a:avLst/>
          </a:prstGeom>
        </p:spPr>
        <p:txBody>
          <a:bodyPr tIns="42351" rIns="84705" bIns="42351"/>
          <a:lstStyle>
            <a:lvl1pPr>
              <a:defRPr sz="2800"/>
            </a:lvl1pPr>
          </a:lstStyle>
          <a:p>
            <a:r>
              <a:rPr lang="en-GB" altLang="ko-K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6720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24541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EAC3E-4A69-16CC-1CB8-C79D73D4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628269-3FB4-605D-4262-9E3DA7F7A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27CD62-135A-CA9B-938B-0DE73C5C1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1109-829F-4D37-8386-A34E386EFEC3}" type="datetime1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844EC0-7AD7-EFD7-C744-E0BB3FB50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BF7BC-5346-F55F-E7B4-1D2C992AC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FEC6-E27D-405C-9F00-6E071EC13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396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95300" y="274640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E1533-93C2-44DE-946E-53C361FF2D1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2912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12F7F-F1A6-6AED-F6B9-6BF51C8F9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394" y="2667425"/>
            <a:ext cx="7095212" cy="842538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4C2194-7929-7411-D348-0E039D87A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56429D-EEC3-61EE-F7EA-B6C949327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D5D05-E4FF-400A-ADA5-4B69D5249E92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874B0E-3B8D-5D41-22C9-5C49498F7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FFA03-62F4-CC3F-E2A2-EE42F15B9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D8DE0-9C93-4391-9F44-F77B9BBBA1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90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8" indent="0" algn="ctr">
              <a:buNone/>
              <a:defRPr sz="1500"/>
            </a:lvl2pPr>
            <a:lvl3pPr marL="685796" indent="0" algn="ctr">
              <a:buNone/>
              <a:defRPr sz="1350"/>
            </a:lvl3pPr>
            <a:lvl4pPr marL="1028694" indent="0" algn="ctr">
              <a:buNone/>
              <a:defRPr sz="1200"/>
            </a:lvl4pPr>
            <a:lvl5pPr marL="1371592" indent="0" algn="ctr">
              <a:buNone/>
              <a:defRPr sz="1200"/>
            </a:lvl5pPr>
            <a:lvl6pPr marL="1714490" indent="0" algn="ctr">
              <a:buNone/>
              <a:defRPr sz="1200"/>
            </a:lvl6pPr>
            <a:lvl7pPr marL="2057388" indent="0" algn="ctr">
              <a:buNone/>
              <a:defRPr sz="1200"/>
            </a:lvl7pPr>
            <a:lvl8pPr marL="2400286" indent="0" algn="ctr">
              <a:buNone/>
              <a:defRPr sz="1200"/>
            </a:lvl8pPr>
            <a:lvl9pPr marL="2743185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DCCE7-2901-402E-BAB6-E56C292DFB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019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19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39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B34C97-DD1A-4997-AC9C-EE717AE7F9A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43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707871" y="1844824"/>
            <a:ext cx="4155304" cy="523220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>
              <a:defRPr sz="2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26973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864771" y="1175845"/>
            <a:ext cx="4155304" cy="523220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>
              <a:defRPr sz="2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57299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39289" y="204029"/>
            <a:ext cx="2738250" cy="369332"/>
          </a:xfrm>
          <a:prstGeom prst="rect">
            <a:avLst/>
          </a:prstGeom>
        </p:spPr>
        <p:txBody>
          <a:bodyPr/>
          <a:lstStyle>
            <a:lvl1pPr algn="r">
              <a:defRPr sz="1800"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FE87CC-5144-41FF-ACA2-A7ED5EFCCD4E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02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58" y="148532"/>
            <a:ext cx="3018775" cy="40011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960309" y="6589068"/>
            <a:ext cx="335348" cy="230832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B8427F-17BE-4C44-9B29-06858B2109A3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9554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96724" y="177656"/>
            <a:ext cx="3018775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algn="r">
              <a:defRPr sz="2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2EADB-0E7B-4321-80DF-26A7C27B093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5908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F2F3-23EE-4660-B25C-DCF119A8D330}" type="datetime1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90A6-1693-4927-8A14-8213C231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7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액자 11"/>
          <p:cNvSpPr/>
          <p:nvPr userDrawn="1"/>
        </p:nvSpPr>
        <p:spPr>
          <a:xfrm>
            <a:off x="2" y="0"/>
            <a:ext cx="9903599" cy="6858000"/>
          </a:xfrm>
          <a:prstGeom prst="frame">
            <a:avLst>
              <a:gd name="adj1" fmla="val 2917"/>
            </a:avLst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73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5" r:id="rId2"/>
  </p:sldLayoutIdLst>
  <p:hf hdr="0" ftr="0" dt="0"/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60309" y="6589068"/>
            <a:ext cx="33534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sz="900" b="1"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94B34C97-DD1A-4997-AC9C-EE717AE7F9A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692186"/>
            <a:ext cx="9906000" cy="3651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1800" kern="0" dirty="0">
              <a:solidFill>
                <a:prstClr val="white"/>
              </a:solidFill>
              <a:latin typeface="맑은 고딕"/>
              <a:ea typeface="맑은 고딕" pitchFamily="50" charset="-127"/>
            </a:endParaRPr>
          </a:p>
        </p:txBody>
      </p:sp>
      <p:sp>
        <p:nvSpPr>
          <p:cNvPr id="6" name="제목 개체 틀 5"/>
          <p:cNvSpPr>
            <a:spLocks noGrp="1"/>
          </p:cNvSpPr>
          <p:nvPr>
            <p:ph type="title"/>
          </p:nvPr>
        </p:nvSpPr>
        <p:spPr>
          <a:xfrm>
            <a:off x="43249" y="147148"/>
            <a:ext cx="3018775" cy="400110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377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8994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6" r:id="rId5"/>
    <p:sldLayoutId id="2147483668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lang="ko-KR" altLang="en-US" sz="2000" b="1" i="0" u="none" strike="noStrike" kern="0" cap="none" spc="0" normalizeH="0" baseline="0" noProof="0" dirty="0" smtClean="0">
          <a:ln>
            <a:noFill/>
          </a:ln>
          <a:solidFill>
            <a:schemeClr val="tx1"/>
          </a:solidFill>
          <a:effectLst/>
          <a:uLnTx/>
          <a:uFillTx/>
          <a:latin typeface="맑은 고딕" pitchFamily="50" charset="-127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libri" pitchFamily="34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libri" pitchFamily="34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libri" pitchFamily="34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libri" pitchFamily="34" charset="0"/>
          <a:ea typeface="맑은 고딕" pitchFamily="50" charset="-127"/>
        </a:defRPr>
      </a:lvl5pPr>
      <a:lvl6pPr marL="457189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377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566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754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891" indent="-34289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2971" indent="-228594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160" indent="-228594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349" indent="-228594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537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726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8914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103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4CDDCCE7-2901-402E-BAB6-E56C292DFB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94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hdr="0" ftr="0" dt="0"/>
  <p:txStyles>
    <p:titleStyle>
      <a:lvl1pPr algn="l" defTabSz="685796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9" indent="-171449" algn="l" defTabSz="685796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514347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857245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200143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543041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1885939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37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35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33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8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4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90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8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6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5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slide" Target="slide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5.wdp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6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microsoft.com/office/2007/relationships/hdphoto" Target="../media/hdphoto7.wdp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A830961-5AC6-27C0-4AC6-740EA0BB7D53}"/>
              </a:ext>
            </a:extLst>
          </p:cNvPr>
          <p:cNvSpPr/>
          <p:nvPr/>
        </p:nvSpPr>
        <p:spPr>
          <a:xfrm>
            <a:off x="1241478" y="1491917"/>
            <a:ext cx="7113251" cy="1492250"/>
          </a:xfrm>
          <a:prstGeom prst="rect">
            <a:avLst/>
          </a:prstGeom>
          <a:noFill/>
          <a:ln w="9525"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B0DB13-9784-21B1-D35E-7EDFD957A69F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1279978" y="1549668"/>
            <a:ext cx="7036430" cy="1376748"/>
          </a:xfrm>
          <a:ln>
            <a:solidFill>
              <a:schemeClr val="tx1"/>
            </a:solidFill>
          </a:ln>
        </p:spPr>
        <p:txBody>
          <a:bodyPr anchor="ctr"/>
          <a:lstStyle/>
          <a:p>
            <a:r>
              <a:rPr lang="en-US" altLang="ko-KR" sz="3600" b="1" spc="0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R&amp;D </a:t>
            </a:r>
            <a:r>
              <a:rPr lang="ko-KR" altLang="en-US" sz="36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전략</a:t>
            </a:r>
            <a:r>
              <a:rPr lang="en-US" altLang="ko-KR" sz="36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36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기획</a:t>
            </a:r>
            <a:r>
              <a:rPr lang="en-US" altLang="ko-KR" sz="3600" b="1" spc="0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3600" b="1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관리 시스템</a:t>
            </a:r>
            <a:endParaRPr lang="ko-KR" altLang="en-US" sz="48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B8E2CC4E-7ED3-6BB6-D1EF-4B493F0E2FB2}"/>
              </a:ext>
            </a:extLst>
          </p:cNvPr>
          <p:cNvSpPr txBox="1">
            <a:spLocks/>
          </p:cNvSpPr>
          <p:nvPr/>
        </p:nvSpPr>
        <p:spPr>
          <a:xfrm>
            <a:off x="2897114" y="4801869"/>
            <a:ext cx="3801978" cy="415022"/>
          </a:xfrm>
          <a:prstGeom prst="rect">
            <a:avLst/>
          </a:prstGeom>
        </p:spPr>
        <p:txBody>
          <a:bodyPr tIns="42351" rIns="84705" bIns="42351"/>
          <a:lstStyle>
            <a:lvl1pPr algn="ctr" defTabSz="914377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ER&amp;S, Inc.    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  창  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0718BF9A-D2E2-509A-BD19-6A14B5368E95}"/>
              </a:ext>
            </a:extLst>
          </p:cNvPr>
          <p:cNvSpPr txBox="1">
            <a:spLocks/>
          </p:cNvSpPr>
          <p:nvPr/>
        </p:nvSpPr>
        <p:spPr>
          <a:xfrm>
            <a:off x="3426594" y="3742189"/>
            <a:ext cx="2743199" cy="415022"/>
          </a:xfrm>
          <a:prstGeom prst="rect">
            <a:avLst/>
          </a:prstGeom>
        </p:spPr>
        <p:txBody>
          <a:bodyPr tIns="42351" rIns="84705" bIns="42351"/>
          <a:lstStyle>
            <a:lvl1pPr algn="ctr" defTabSz="914377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83AFB-FB63-E7D8-34CF-5054C5EE203F}"/>
              </a:ext>
            </a:extLst>
          </p:cNvPr>
          <p:cNvSpPr txBox="1"/>
          <p:nvPr/>
        </p:nvSpPr>
        <p:spPr>
          <a:xfrm>
            <a:off x="8001002" y="6355700"/>
            <a:ext cx="1691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cbkim@erns.co.kr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81924067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981B7-010D-1B4C-B0CD-EBF185C88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30A058E-F40B-6005-DF7B-B98722DB13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44" y="868051"/>
            <a:ext cx="7248310" cy="26504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AC6428B0-063F-6636-CA44-E41C97E0F44A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10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79EC1C-DD2D-DC75-A273-3A378D6DA4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8455" y="2598822"/>
            <a:ext cx="5466433" cy="38103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88FED82-3F78-D2BC-DCD3-92BBFE99D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1112" y="3199279"/>
            <a:ext cx="3959841" cy="303789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36EEB5-B5D0-E223-FD3F-1C83B7F2836F}"/>
              </a:ext>
            </a:extLst>
          </p:cNvPr>
          <p:cNvSpPr txBox="1"/>
          <p:nvPr/>
        </p:nvSpPr>
        <p:spPr>
          <a:xfrm>
            <a:off x="9885" y="286802"/>
            <a:ext cx="1546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Project </a:t>
            </a:r>
            <a:r>
              <a:rPr lang="ko-KR" altLang="en-US" b="1" dirty="0"/>
              <a:t>유형</a:t>
            </a:r>
            <a:endParaRPr lang="ko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D085A-1FFE-50FE-2DF4-10EA90C20A52}"/>
              </a:ext>
            </a:extLst>
          </p:cNvPr>
          <p:cNvSpPr txBox="1"/>
          <p:nvPr/>
        </p:nvSpPr>
        <p:spPr>
          <a:xfrm>
            <a:off x="7632834" y="1210217"/>
            <a:ext cx="1343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임상</a:t>
            </a:r>
            <a:r>
              <a:rPr lang="en-US" altLang="ko-KR" sz="1400" b="1" dirty="0"/>
              <a:t>1,2,3 </a:t>
            </a:r>
            <a:r>
              <a:rPr lang="ko-KR" altLang="en-US" sz="1400" b="1" dirty="0"/>
              <a:t>과제</a:t>
            </a:r>
            <a:endParaRPr lang="en-US" altLang="ko-KR" sz="1400" b="1" dirty="0"/>
          </a:p>
          <a:p>
            <a:r>
              <a:rPr lang="ko-KR" altLang="en-US" sz="1400" b="1" dirty="0"/>
              <a:t>임상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상 과제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926677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F38E3-210A-3D50-4B4C-CE76203FF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슬라이드 번호 개체 틀 1">
            <a:extLst>
              <a:ext uri="{FF2B5EF4-FFF2-40B4-BE49-F238E27FC236}">
                <a16:creationId xmlns:a16="http://schemas.microsoft.com/office/drawing/2014/main" id="{F57B65D5-E5EC-F462-E0BD-A8BCF96F4C05}"/>
              </a:ext>
            </a:extLst>
          </p:cNvPr>
          <p:cNvSpPr txBox="1">
            <a:spLocks/>
          </p:cNvSpPr>
          <p:nvPr/>
        </p:nvSpPr>
        <p:spPr>
          <a:xfrm>
            <a:off x="7561064" y="914690"/>
            <a:ext cx="2228850" cy="296664"/>
          </a:xfrm>
          <a:prstGeom prst="rect">
            <a:avLst/>
          </a:prstGeom>
        </p:spPr>
        <p:txBody>
          <a:bodyPr vert="horz" lIns="74295" tIns="37148" rIns="74295" bIns="37148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(</a:t>
            </a:r>
            <a:fld id="{0F66AB27-0403-4DED-973C-4CEEB23572F6}" type="slidenum">
              <a:rPr lang="ko-KR" altLang="en-US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pPr/>
              <a:t>11</a:t>
            </a:fld>
            <a:r>
              <a:rPr lang="en-US" altLang="ko-KR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138" dirty="0">
              <a:solidFill>
                <a:schemeClr val="bg1">
                  <a:lumMod val="75000"/>
                </a:schemeClr>
              </a:solidFill>
              <a:ea typeface="맑은 고딕 (본문)" panose="020B050302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0E96FF3F-ECD4-F55B-6471-C860CA567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29093"/>
              </p:ext>
            </p:extLst>
          </p:nvPr>
        </p:nvGraphicFramePr>
        <p:xfrm>
          <a:off x="1020278" y="1211353"/>
          <a:ext cx="8027469" cy="4731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215">
                  <a:extLst>
                    <a:ext uri="{9D8B030D-6E8A-4147-A177-3AD203B41FA5}">
                      <a16:colId xmlns:a16="http://schemas.microsoft.com/office/drawing/2014/main" val="1954752293"/>
                    </a:ext>
                  </a:extLst>
                </a:gridCol>
                <a:gridCol w="5923254">
                  <a:extLst>
                    <a:ext uri="{9D8B030D-6E8A-4147-A177-3AD203B41FA5}">
                      <a16:colId xmlns:a16="http://schemas.microsoft.com/office/drawing/2014/main" val="933141142"/>
                    </a:ext>
                  </a:extLst>
                </a:gridCol>
              </a:tblGrid>
              <a:tr h="6759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관리항목</a:t>
                      </a:r>
                      <a:endParaRPr lang="ko-KR" altLang="en-US" sz="18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항목별 관리 기법</a:t>
                      </a:r>
                      <a:endParaRPr kumimoji="1" lang="en-US" altLang="ko-KR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71668"/>
                  </a:ext>
                </a:extLst>
              </a:tr>
              <a:tr h="675994">
                <a:tc>
                  <a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Time (</a:t>
                      </a:r>
                      <a:r>
                        <a:rPr kumimoji="1" lang="ko-KR" altLang="en-US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일정</a:t>
                      </a:r>
                      <a:r>
                        <a:rPr kumimoji="1" lang="en-US" altLang="ko-KR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Milestone, Activity; Gantt Chant, Task/Check list, Precedence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61950"/>
                  </a:ext>
                </a:extLst>
              </a:tr>
              <a:tr h="6759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Budget (</a:t>
                      </a:r>
                      <a:r>
                        <a:rPr kumimoji="1" lang="ko-KR" altLang="en-US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연구비</a:t>
                      </a:r>
                      <a:r>
                        <a:rPr kumimoji="1" lang="en-US" altLang="ko-KR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Not Managed, Input only, Lump-sum,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연구비목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계정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기간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월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</a:t>
                      </a:r>
                      <a:endParaRPr kumimoji="1" lang="en-US" altLang="ko-KR" sz="11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54357"/>
                  </a:ext>
                </a:extLst>
              </a:tr>
              <a:tr h="6759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참여연구원</a:t>
                      </a:r>
                      <a:endParaRPr lang="ko-KR" altLang="en-US" sz="1200" b="1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참여여부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참여기간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참여율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투입 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MM, MH,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담당 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Activity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001295"/>
                  </a:ext>
                </a:extLst>
              </a:tr>
              <a:tr h="6759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Knowledge (</a:t>
                      </a:r>
                      <a:r>
                        <a:rPr kumimoji="1" lang="ko-KR" altLang="en-US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문서</a:t>
                      </a:r>
                      <a:r>
                        <a:rPr kumimoji="1" lang="en-US" altLang="ko-KR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 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전사 기술분류체계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Project / Milestone / Activity / Task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 산출문서</a:t>
                      </a:r>
                      <a:endParaRPr kumimoji="1" lang="en-US" altLang="ko-KR" sz="11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837654"/>
                  </a:ext>
                </a:extLst>
              </a:tr>
              <a:tr h="6759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Issue &amp; Risk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Project/Activity,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공유범위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중요도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긴급도</a:t>
                      </a:r>
                      <a:endParaRPr kumimoji="1" lang="en-US" altLang="ko-KR" sz="11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82622"/>
                  </a:ext>
                </a:extLst>
              </a:tr>
              <a:tr h="6759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Others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Strategy Alignment, PRM, TRM, Project Hierarchy, ..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7058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61CB1DD-6A66-E99C-3D7E-AAFCD0484B40}"/>
              </a:ext>
            </a:extLst>
          </p:cNvPr>
          <p:cNvSpPr txBox="1"/>
          <p:nvPr/>
        </p:nvSpPr>
        <p:spPr>
          <a:xfrm>
            <a:off x="4854" y="282203"/>
            <a:ext cx="2884059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ea typeface="+mj-ea"/>
              </a:rPr>
              <a:t>Project Mgmt  </a:t>
            </a:r>
            <a:r>
              <a:rPr lang="en-US" altLang="ko-KR" dirty="0">
                <a:ea typeface="+mj-ea"/>
              </a:rPr>
              <a:t>Technique</a:t>
            </a:r>
            <a:endParaRPr lang="ko-KR" altLang="en-US" sz="2000" dirty="0"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E4BD63-EAF5-6E37-FBF2-39DCB64C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11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1200D-03B9-7179-9C86-0955FC03AF4B}"/>
              </a:ext>
            </a:extLst>
          </p:cNvPr>
          <p:cNvSpPr txBox="1"/>
          <p:nvPr/>
        </p:nvSpPr>
        <p:spPr>
          <a:xfrm>
            <a:off x="8439904" y="35414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</a:t>
            </a:r>
            <a:r>
              <a:rPr lang="en-US" altLang="ko-KR" sz="1600" b="1" dirty="0"/>
              <a:t>Review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14403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A79D-8FF5-7D78-EAFA-8C0885796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2F1088-5439-6F29-C51F-2A6002C76D34}"/>
              </a:ext>
            </a:extLst>
          </p:cNvPr>
          <p:cNvSpPr/>
          <p:nvPr/>
        </p:nvSpPr>
        <p:spPr>
          <a:xfrm>
            <a:off x="6015789" y="1386038"/>
            <a:ext cx="3435809" cy="3782728"/>
          </a:xfrm>
          <a:prstGeom prst="roundRect">
            <a:avLst>
              <a:gd name="adj" fmla="val 7702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C280D14-E725-56BD-E2AB-737AC5010E68}"/>
              </a:ext>
            </a:extLst>
          </p:cNvPr>
          <p:cNvSpPr/>
          <p:nvPr/>
        </p:nvSpPr>
        <p:spPr>
          <a:xfrm>
            <a:off x="201042" y="3398619"/>
            <a:ext cx="5602993" cy="17797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BA660F-3907-118E-06F3-24152B1F09A5}"/>
              </a:ext>
            </a:extLst>
          </p:cNvPr>
          <p:cNvSpPr/>
          <p:nvPr/>
        </p:nvSpPr>
        <p:spPr>
          <a:xfrm>
            <a:off x="201043" y="1549667"/>
            <a:ext cx="5602993" cy="15407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DE305-CDEF-2E18-767E-C8D6347A8138}"/>
              </a:ext>
            </a:extLst>
          </p:cNvPr>
          <p:cNvSpPr txBox="1"/>
          <p:nvPr/>
        </p:nvSpPr>
        <p:spPr>
          <a:xfrm>
            <a:off x="0" y="293448"/>
            <a:ext cx="2372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cs typeface="Pretendard" panose="02000503000000020004" pitchFamily="50" charset="-127"/>
              </a:rPr>
              <a:t>Project Mgmt  </a:t>
            </a:r>
            <a:r>
              <a:rPr kumimoji="1" lang="en-US" altLang="ko-KR" dirty="0">
                <a:cs typeface="Pretendard" panose="02000503000000020004" pitchFamily="50" charset="-127"/>
              </a:rPr>
              <a:t>Time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32D111F-695E-BE80-9E5F-94DBA4D461BC}"/>
              </a:ext>
            </a:extLst>
          </p:cNvPr>
          <p:cNvGrpSpPr/>
          <p:nvPr/>
        </p:nvGrpSpPr>
        <p:grpSpPr>
          <a:xfrm>
            <a:off x="268418" y="1864394"/>
            <a:ext cx="5194729" cy="732385"/>
            <a:chOff x="399238" y="2488588"/>
            <a:chExt cx="6393513" cy="90139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0C48FE3-BEA1-0FB3-FEB0-8CCE9951AD96}"/>
                </a:ext>
              </a:extLst>
            </p:cNvPr>
            <p:cNvGrpSpPr/>
            <p:nvPr/>
          </p:nvGrpSpPr>
          <p:grpSpPr>
            <a:xfrm>
              <a:off x="2858623" y="2584723"/>
              <a:ext cx="3934128" cy="709209"/>
              <a:chOff x="463689" y="2667887"/>
              <a:chExt cx="4633022" cy="835197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F267346-28CC-3668-4311-E8AB7AF253B0}"/>
                  </a:ext>
                </a:extLst>
              </p:cNvPr>
              <p:cNvGrpSpPr/>
              <p:nvPr/>
            </p:nvGrpSpPr>
            <p:grpSpPr>
              <a:xfrm>
                <a:off x="723927" y="3011807"/>
                <a:ext cx="4016749" cy="91131"/>
                <a:chOff x="5902036" y="1834115"/>
                <a:chExt cx="4016749" cy="91131"/>
              </a:xfrm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9BCEC628-2644-6322-BE7B-2B3DBE5938E5}"/>
                    </a:ext>
                  </a:extLst>
                </p:cNvPr>
                <p:cNvCxnSpPr/>
                <p:nvPr/>
              </p:nvCxnSpPr>
              <p:spPr>
                <a:xfrm>
                  <a:off x="5902036" y="1878676"/>
                  <a:ext cx="401674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1/2 액자 46">
                  <a:extLst>
                    <a:ext uri="{FF2B5EF4-FFF2-40B4-BE49-F238E27FC236}">
                      <a16:creationId xmlns:a16="http://schemas.microsoft.com/office/drawing/2014/main" id="{6DB6F5C5-5571-56FC-24E6-629C1D943149}"/>
                    </a:ext>
                  </a:extLst>
                </p:cNvPr>
                <p:cNvSpPr/>
                <p:nvPr/>
              </p:nvSpPr>
              <p:spPr>
                <a:xfrm rot="8100000">
                  <a:off x="6511508" y="1836121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8" name="1/2 액자 47">
                  <a:extLst>
                    <a:ext uri="{FF2B5EF4-FFF2-40B4-BE49-F238E27FC236}">
                      <a16:creationId xmlns:a16="http://schemas.microsoft.com/office/drawing/2014/main" id="{C3109309-0F38-BE28-0990-BF09BCB0EBE8}"/>
                    </a:ext>
                  </a:extLst>
                </p:cNvPr>
                <p:cNvSpPr/>
                <p:nvPr/>
              </p:nvSpPr>
              <p:spPr>
                <a:xfrm rot="8100000">
                  <a:off x="7866090" y="1834115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9" name="1/2 액자 48">
                  <a:extLst>
                    <a:ext uri="{FF2B5EF4-FFF2-40B4-BE49-F238E27FC236}">
                      <a16:creationId xmlns:a16="http://schemas.microsoft.com/office/drawing/2014/main" id="{A2CBCF2B-F04F-A7E2-3640-552C3B2EA1EC}"/>
                    </a:ext>
                  </a:extLst>
                </p:cNvPr>
                <p:cNvSpPr/>
                <p:nvPr/>
              </p:nvSpPr>
              <p:spPr>
                <a:xfrm rot="8100000">
                  <a:off x="9241728" y="1834115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5E82160-ABF9-882C-6E1E-E62A6E408670}"/>
                  </a:ext>
                </a:extLst>
              </p:cNvPr>
              <p:cNvGrpSpPr/>
              <p:nvPr/>
            </p:nvGrpSpPr>
            <p:grpSpPr>
              <a:xfrm>
                <a:off x="463689" y="2667887"/>
                <a:ext cx="618494" cy="828632"/>
                <a:chOff x="5641798" y="1490195"/>
                <a:chExt cx="618494" cy="828632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E7386176-7FD4-1FCF-D955-55418586CD21}"/>
                    </a:ext>
                  </a:extLst>
                </p:cNvPr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5F2232DC-D068-3B11-909A-9CBA557727F9}"/>
                    </a:ext>
                  </a:extLst>
                </p:cNvPr>
                <p:cNvSpPr/>
                <p:nvPr/>
              </p:nvSpPr>
              <p:spPr>
                <a:xfrm>
                  <a:off x="5641798" y="1985557"/>
                  <a:ext cx="618494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079CF5"/>
                      </a:solidFill>
                      <a:latin typeface="+mn-ea"/>
                      <a:cs typeface="Pretendard" panose="02000503000000020004" pitchFamily="50" charset="-127"/>
                    </a:rPr>
                    <a:t>Start</a:t>
                  </a:r>
                  <a:endParaRPr kumimoji="1" lang="en-US" altLang="ko-KR" sz="894" dirty="0">
                    <a:solidFill>
                      <a:srgbClr val="079CF5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5" name="Freeform 5">
                  <a:extLst>
                    <a:ext uri="{FF2B5EF4-FFF2-40B4-BE49-F238E27FC236}">
                      <a16:creationId xmlns:a16="http://schemas.microsoft.com/office/drawing/2014/main" id="{CCD23202-B33D-9538-BDC9-E593A4F8877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48161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079C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C579B4B-74F6-47AB-1E90-0CD5E8240A15}"/>
                  </a:ext>
                </a:extLst>
              </p:cNvPr>
              <p:cNvGrpSpPr/>
              <p:nvPr/>
            </p:nvGrpSpPr>
            <p:grpSpPr>
              <a:xfrm>
                <a:off x="4399221" y="2667887"/>
                <a:ext cx="697490" cy="828632"/>
                <a:chOff x="5602302" y="1490195"/>
                <a:chExt cx="697490" cy="828632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1F4D2A5-8C39-D729-E691-0F1C61B93400}"/>
                    </a:ext>
                  </a:extLst>
                </p:cNvPr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8C88818-A753-80E8-1287-03103743E877}"/>
                    </a:ext>
                  </a:extLst>
                </p:cNvPr>
                <p:cNvSpPr/>
                <p:nvPr/>
              </p:nvSpPr>
              <p:spPr>
                <a:xfrm>
                  <a:off x="5602302" y="1985557"/>
                  <a:ext cx="697490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4339D2"/>
                      </a:solidFill>
                      <a:latin typeface="+mn-ea"/>
                      <a:cs typeface="Pretendard" panose="02000503000000020004" pitchFamily="50" charset="-127"/>
                    </a:rPr>
                    <a:t>Finish</a:t>
                  </a:r>
                  <a:endParaRPr kumimoji="1" lang="en-US" altLang="ko-KR" sz="894" dirty="0">
                    <a:solidFill>
                      <a:srgbClr val="4339D2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2" name="Freeform 5">
                  <a:extLst>
                    <a:ext uri="{FF2B5EF4-FFF2-40B4-BE49-F238E27FC236}">
                      <a16:creationId xmlns:a16="http://schemas.microsoft.com/office/drawing/2014/main" id="{536C5151-6A18-B5F8-A7A1-A35DEB75C2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4339D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35850AEE-47B0-7E9E-5A85-048853FD6E63}"/>
                  </a:ext>
                </a:extLst>
              </p:cNvPr>
              <p:cNvGrpSpPr/>
              <p:nvPr/>
            </p:nvGrpSpPr>
            <p:grpSpPr>
              <a:xfrm>
                <a:off x="1700600" y="2674451"/>
                <a:ext cx="736989" cy="828632"/>
                <a:chOff x="5582554" y="1490195"/>
                <a:chExt cx="736989" cy="828632"/>
              </a:xfrm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23374A1-4BC1-A521-4CF1-56D07949606C}"/>
                    </a:ext>
                  </a:extLst>
                </p:cNvPr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D7082B7E-3A3F-97E9-1500-BBEF14524672}"/>
                    </a:ext>
                  </a:extLst>
                </p:cNvPr>
                <p:cNvSpPr/>
                <p:nvPr/>
              </p:nvSpPr>
              <p:spPr>
                <a:xfrm>
                  <a:off x="5582554" y="1985557"/>
                  <a:ext cx="736989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5361F5"/>
                      </a:solidFill>
                      <a:latin typeface="+mn-ea"/>
                      <a:cs typeface="Pretendard" panose="02000503000000020004" pitchFamily="50" charset="-127"/>
                    </a:rPr>
                    <a:t>DR #1</a:t>
                  </a:r>
                  <a:endParaRPr kumimoji="1" lang="en-US" altLang="ko-KR" sz="894" dirty="0">
                    <a:solidFill>
                      <a:srgbClr val="5361F5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39" name="Freeform 5">
                  <a:extLst>
                    <a:ext uri="{FF2B5EF4-FFF2-40B4-BE49-F238E27FC236}">
                      <a16:creationId xmlns:a16="http://schemas.microsoft.com/office/drawing/2014/main" id="{1F6BEA16-96EA-0881-8CF8-2B2DF7054B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5361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CCC79AB-DD25-1CC9-81E8-A908C0157E64}"/>
                  </a:ext>
                </a:extLst>
              </p:cNvPr>
              <p:cNvGrpSpPr/>
              <p:nvPr/>
            </p:nvGrpSpPr>
            <p:grpSpPr>
              <a:xfrm>
                <a:off x="3039233" y="2674451"/>
                <a:ext cx="736989" cy="828633"/>
                <a:chOff x="5582552" y="1490195"/>
                <a:chExt cx="736989" cy="828633"/>
              </a:xfrm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D6BC01E-53A1-7F9F-0CD2-005E63851CAF}"/>
                    </a:ext>
                  </a:extLst>
                </p:cNvPr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C1EF3080-7F1E-3755-77BC-EC96424CB7DE}"/>
                    </a:ext>
                  </a:extLst>
                </p:cNvPr>
                <p:cNvSpPr/>
                <p:nvPr/>
              </p:nvSpPr>
              <p:spPr>
                <a:xfrm>
                  <a:off x="5582552" y="1985558"/>
                  <a:ext cx="736989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2147E0"/>
                      </a:solidFill>
                      <a:latin typeface="+mn-ea"/>
                      <a:cs typeface="Pretendard" panose="02000503000000020004" pitchFamily="50" charset="-127"/>
                    </a:rPr>
                    <a:t>DR #2</a:t>
                  </a:r>
                </a:p>
              </p:txBody>
            </p:sp>
            <p:sp>
              <p:nvSpPr>
                <p:cNvPr id="35" name="Freeform 5">
                  <a:extLst>
                    <a:ext uri="{FF2B5EF4-FFF2-40B4-BE49-F238E27FC236}">
                      <a16:creationId xmlns:a16="http://schemas.microsoft.com/office/drawing/2014/main" id="{2DAEAFF2-B05C-212A-E98A-C1CFB2447F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2147E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3E0FC27-43D5-73C7-E169-9D99C8435B32}"/>
                </a:ext>
              </a:extLst>
            </p:cNvPr>
            <p:cNvGrpSpPr/>
            <p:nvPr/>
          </p:nvGrpSpPr>
          <p:grpSpPr>
            <a:xfrm>
              <a:off x="399238" y="2488588"/>
              <a:ext cx="1438524" cy="901396"/>
              <a:chOff x="502255" y="2178066"/>
              <a:chExt cx="1438524" cy="901396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4061C06-3062-44D8-CBAE-53D19BD2DA89}"/>
                  </a:ext>
                </a:extLst>
              </p:cNvPr>
              <p:cNvSpPr/>
              <p:nvPr/>
            </p:nvSpPr>
            <p:spPr>
              <a:xfrm>
                <a:off x="502255" y="2719600"/>
                <a:ext cx="1145797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Due Date</a:t>
                </a:r>
                <a:endParaRPr kumimoji="1" lang="en-US" altLang="ko-KR" sz="1300" b="1" dirty="0">
                  <a:solidFill>
                    <a:srgbClr val="0E9695"/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26A0E90E-B476-64FE-2E7B-E90E275673A5}"/>
                  </a:ext>
                </a:extLst>
              </p:cNvPr>
              <p:cNvGrpSpPr/>
              <p:nvPr/>
            </p:nvGrpSpPr>
            <p:grpSpPr>
              <a:xfrm>
                <a:off x="513090" y="2178066"/>
                <a:ext cx="1427689" cy="421416"/>
                <a:chOff x="513090" y="2178066"/>
                <a:chExt cx="1427689" cy="421416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2CF3700-7B66-1EED-A4C9-1339CAFD357B}"/>
                    </a:ext>
                  </a:extLst>
                </p:cNvPr>
                <p:cNvSpPr/>
                <p:nvPr/>
              </p:nvSpPr>
              <p:spPr>
                <a:xfrm>
                  <a:off x="590550" y="2386588"/>
                  <a:ext cx="1219200" cy="9368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87AFC926-721A-6BA0-16AE-71A388DB0C36}"/>
                    </a:ext>
                  </a:extLst>
                </p:cNvPr>
                <p:cNvSpPr/>
                <p:nvPr/>
              </p:nvSpPr>
              <p:spPr>
                <a:xfrm>
                  <a:off x="513090" y="2178066"/>
                  <a:ext cx="1427689" cy="4214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1625" b="1">
                      <a:solidFill>
                        <a:srgbClr val="042F7B"/>
                      </a:solidFill>
                      <a:latin typeface="+mn-ea"/>
                      <a:cs typeface="Pretendard" panose="02000503000000020004" pitchFamily="50" charset="-127"/>
                    </a:rPr>
                    <a:t>Milestone</a:t>
                  </a:r>
                  <a:endParaRPr kumimoji="1" lang="en-US" altLang="ko-KR" sz="1625" b="1" dirty="0">
                    <a:solidFill>
                      <a:srgbClr val="042F7B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</p:grp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CACF602-50C2-1B24-D244-FF40E79B17AD}"/>
              </a:ext>
            </a:extLst>
          </p:cNvPr>
          <p:cNvGrpSpPr/>
          <p:nvPr/>
        </p:nvGrpSpPr>
        <p:grpSpPr>
          <a:xfrm>
            <a:off x="6306077" y="1894950"/>
            <a:ext cx="2822019" cy="2754408"/>
            <a:chOff x="6163654" y="4899728"/>
            <a:chExt cx="3473255" cy="339004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F0B1C29-52F1-FE4D-0135-37BCCA3E7518}"/>
                </a:ext>
              </a:extLst>
            </p:cNvPr>
            <p:cNvSpPr/>
            <p:nvPr/>
          </p:nvSpPr>
          <p:spPr>
            <a:xfrm>
              <a:off x="6163654" y="4899728"/>
              <a:ext cx="1618196" cy="4214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25" b="1">
                  <a:latin typeface="+mn-ea"/>
                  <a:cs typeface="Pretendard" panose="02000503000000020004" pitchFamily="50" charset="-127"/>
                </a:rPr>
                <a:t>Application</a:t>
              </a:r>
              <a:endParaRPr kumimoji="1" lang="en-US" altLang="ko-KR" sz="1625" dirty="0"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D2428AF-C2F8-25E8-9BE9-F9A678C069E9}"/>
                </a:ext>
              </a:extLst>
            </p:cNvPr>
            <p:cNvSpPr/>
            <p:nvPr/>
          </p:nvSpPr>
          <p:spPr>
            <a:xfrm>
              <a:off x="6190284" y="5299838"/>
              <a:ext cx="3446625" cy="2989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 / Activity / Task 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Activity+Task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 + Activity + 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Milestone+Sub-Milestone+Task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Etc.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24BD2EF-1DA0-E449-6BE4-253FC3C8C11B}"/>
              </a:ext>
            </a:extLst>
          </p:cNvPr>
          <p:cNvGrpSpPr/>
          <p:nvPr/>
        </p:nvGrpSpPr>
        <p:grpSpPr>
          <a:xfrm>
            <a:off x="298313" y="3679580"/>
            <a:ext cx="1853693" cy="1155658"/>
            <a:chOff x="502709" y="4162498"/>
            <a:chExt cx="2281468" cy="142234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31097A30-822D-FFC8-DE24-577689AC2242}"/>
                </a:ext>
              </a:extLst>
            </p:cNvPr>
            <p:cNvGrpSpPr/>
            <p:nvPr/>
          </p:nvGrpSpPr>
          <p:grpSpPr>
            <a:xfrm>
              <a:off x="513954" y="4162498"/>
              <a:ext cx="1146665" cy="421416"/>
              <a:chOff x="513090" y="2178066"/>
              <a:chExt cx="1146665" cy="421416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435CC02-0B30-4A0E-2F2E-C05762ED7A98}"/>
                  </a:ext>
                </a:extLst>
              </p:cNvPr>
              <p:cNvSpPr/>
              <p:nvPr/>
            </p:nvSpPr>
            <p:spPr>
              <a:xfrm>
                <a:off x="590550" y="2386588"/>
                <a:ext cx="929467" cy="11262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A5B5140-D328-CF0A-02BB-5EF559ECCFCE}"/>
                  </a:ext>
                </a:extLst>
              </p:cNvPr>
              <p:cNvSpPr/>
              <p:nvPr/>
            </p:nvSpPr>
            <p:spPr>
              <a:xfrm>
                <a:off x="513090" y="2178066"/>
                <a:ext cx="1146665" cy="421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25" b="1">
                    <a:solidFill>
                      <a:srgbClr val="042F7B"/>
                    </a:solidFill>
                    <a:latin typeface="+mn-ea"/>
                    <a:cs typeface="Pretendard" panose="02000503000000020004" pitchFamily="50" charset="-127"/>
                  </a:rPr>
                  <a:t>Activity</a:t>
                </a: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CCFB1E29-3BD0-2388-F945-D0FA571CC51B}"/>
                </a:ext>
              </a:extLst>
            </p:cNvPr>
            <p:cNvGrpSpPr/>
            <p:nvPr/>
          </p:nvGrpSpPr>
          <p:grpSpPr>
            <a:xfrm>
              <a:off x="502709" y="4717486"/>
              <a:ext cx="2281468" cy="359863"/>
              <a:chOff x="502709" y="4717486"/>
              <a:chExt cx="2281468" cy="359863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2F51F603-C2B8-17FF-35F2-F2DB7666240F}"/>
                  </a:ext>
                </a:extLst>
              </p:cNvPr>
              <p:cNvSpPr/>
              <p:nvPr/>
            </p:nvSpPr>
            <p:spPr>
              <a:xfrm>
                <a:off x="502709" y="4717486"/>
                <a:ext cx="1180205" cy="359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Bar/Gantt</a:t>
                </a:r>
                <a:endParaRPr kumimoji="1" lang="en-US" altLang="ko-KR" sz="1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31340FFD-24A0-6083-7B6B-EC1947796DFB}"/>
                  </a:ext>
                </a:extLst>
              </p:cNvPr>
              <p:cNvSpPr/>
              <p:nvPr/>
            </p:nvSpPr>
            <p:spPr>
              <a:xfrm>
                <a:off x="1580377" y="4717486"/>
                <a:ext cx="1203800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From ~ To</a:t>
                </a:r>
                <a:endParaRPr kumimoji="1"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CB1A2D3-E961-423A-0719-882F31CF4F0B}"/>
                </a:ext>
              </a:extLst>
            </p:cNvPr>
            <p:cNvGrpSpPr/>
            <p:nvPr/>
          </p:nvGrpSpPr>
          <p:grpSpPr>
            <a:xfrm>
              <a:off x="502709" y="5224984"/>
              <a:ext cx="1804100" cy="359863"/>
              <a:chOff x="502709" y="4792897"/>
              <a:chExt cx="1804100" cy="359863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B6A7F0F5-6C8B-FFC2-259B-766E846015CA}"/>
                  </a:ext>
                </a:extLst>
              </p:cNvPr>
              <p:cNvSpPr/>
              <p:nvPr/>
            </p:nvSpPr>
            <p:spPr>
              <a:xfrm>
                <a:off x="502709" y="4792897"/>
                <a:ext cx="647909" cy="359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Task</a:t>
                </a: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5158FA53-0139-7368-AFB4-16058880A82B}"/>
                  </a:ext>
                </a:extLst>
              </p:cNvPr>
              <p:cNvSpPr/>
              <p:nvPr/>
            </p:nvSpPr>
            <p:spPr>
              <a:xfrm>
                <a:off x="1580377" y="4792897"/>
                <a:ext cx="726432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Done</a:t>
                </a:r>
                <a:endParaRPr kumimoji="1"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E2EB8F-F4BE-EF8F-AE62-59FE39636F28}"/>
              </a:ext>
            </a:extLst>
          </p:cNvPr>
          <p:cNvGrpSpPr/>
          <p:nvPr/>
        </p:nvGrpSpPr>
        <p:grpSpPr>
          <a:xfrm>
            <a:off x="2179131" y="3546646"/>
            <a:ext cx="3383600" cy="1404217"/>
            <a:chOff x="2684139" y="4281835"/>
            <a:chExt cx="4164431" cy="1728267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417EC9B-F58F-1F4B-95C2-D75FCDDE36C1}"/>
                </a:ext>
              </a:extLst>
            </p:cNvPr>
            <p:cNvSpPr/>
            <p:nvPr/>
          </p:nvSpPr>
          <p:spPr>
            <a:xfrm>
              <a:off x="2684139" y="4281835"/>
              <a:ext cx="4164431" cy="17282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>
                <a:latin typeface="+mn-ea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C48D1ED-1B87-A1F5-E762-818769ECE950}"/>
                </a:ext>
              </a:extLst>
            </p:cNvPr>
            <p:cNvGrpSpPr/>
            <p:nvPr/>
          </p:nvGrpSpPr>
          <p:grpSpPr>
            <a:xfrm>
              <a:off x="2876299" y="4817276"/>
              <a:ext cx="3587008" cy="985236"/>
              <a:chOff x="8887225" y="2514504"/>
              <a:chExt cx="3587008" cy="985236"/>
            </a:xfrm>
          </p:grpSpPr>
          <p:sp>
            <p:nvSpPr>
              <p:cNvPr id="72" name="모서리가 둥근 직사각형 71">
                <a:extLst>
                  <a:ext uri="{FF2B5EF4-FFF2-40B4-BE49-F238E27FC236}">
                    <a16:creationId xmlns:a16="http://schemas.microsoft.com/office/drawing/2014/main" id="{1B860286-1CEA-D51F-BBED-85CB2FB9A7EA}"/>
                  </a:ext>
                </a:extLst>
              </p:cNvPr>
              <p:cNvSpPr/>
              <p:nvPr/>
            </p:nvSpPr>
            <p:spPr>
              <a:xfrm>
                <a:off x="8903554" y="2703337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3" name="모서리가 둥근 직사각형 72">
                <a:extLst>
                  <a:ext uri="{FF2B5EF4-FFF2-40B4-BE49-F238E27FC236}">
                    <a16:creationId xmlns:a16="http://schemas.microsoft.com/office/drawing/2014/main" id="{2D655732-3837-529C-5C79-E67E56FADE32}"/>
                  </a:ext>
                </a:extLst>
              </p:cNvPr>
              <p:cNvSpPr/>
              <p:nvPr/>
            </p:nvSpPr>
            <p:spPr>
              <a:xfrm>
                <a:off x="8887225" y="2514504"/>
                <a:ext cx="1738391" cy="73419"/>
              </a:xfrm>
              <a:prstGeom prst="roundRect">
                <a:avLst>
                  <a:gd name="adj" fmla="val 50000"/>
                </a:avLst>
              </a:prstGeom>
              <a:solidFill>
                <a:srgbClr val="536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4" name="모서리가 둥근 직사각형 73">
                <a:extLst>
                  <a:ext uri="{FF2B5EF4-FFF2-40B4-BE49-F238E27FC236}">
                    <a16:creationId xmlns:a16="http://schemas.microsoft.com/office/drawing/2014/main" id="{827D7785-A725-5723-1FB8-7635E9D909C1}"/>
                  </a:ext>
                </a:extLst>
              </p:cNvPr>
              <p:cNvSpPr/>
              <p:nvPr/>
            </p:nvSpPr>
            <p:spPr>
              <a:xfrm>
                <a:off x="8900087" y="2825900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7EBB6BFA-9A95-AA96-3E5B-C5A4C7C623D4}"/>
                  </a:ext>
                </a:extLst>
              </p:cNvPr>
              <p:cNvSpPr/>
              <p:nvPr/>
            </p:nvSpPr>
            <p:spPr>
              <a:xfrm>
                <a:off x="10741588" y="3049463"/>
                <a:ext cx="1732645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4" name="모서리가 둥근 직사각형 71">
                <a:extLst>
                  <a:ext uri="{FF2B5EF4-FFF2-40B4-BE49-F238E27FC236}">
                    <a16:creationId xmlns:a16="http://schemas.microsoft.com/office/drawing/2014/main" id="{3AAC5E8A-9E46-9D11-A132-778A03F85A34}"/>
                  </a:ext>
                </a:extLst>
              </p:cNvPr>
              <p:cNvSpPr/>
              <p:nvPr/>
            </p:nvSpPr>
            <p:spPr>
              <a:xfrm>
                <a:off x="8897787" y="2940948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6" name="모서리가 둥근 직사각형 71">
                <a:extLst>
                  <a:ext uri="{FF2B5EF4-FFF2-40B4-BE49-F238E27FC236}">
                    <a16:creationId xmlns:a16="http://schemas.microsoft.com/office/drawing/2014/main" id="{061099CA-5196-6944-C923-3A8D6C461871}"/>
                  </a:ext>
                </a:extLst>
              </p:cNvPr>
              <p:cNvSpPr/>
              <p:nvPr/>
            </p:nvSpPr>
            <p:spPr>
              <a:xfrm>
                <a:off x="10757594" y="3188710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" name="모서리가 둥근 직사각형 73">
                <a:extLst>
                  <a:ext uri="{FF2B5EF4-FFF2-40B4-BE49-F238E27FC236}">
                    <a16:creationId xmlns:a16="http://schemas.microsoft.com/office/drawing/2014/main" id="{2ABF4B7B-9232-8CFA-799D-68CB433E9266}"/>
                  </a:ext>
                </a:extLst>
              </p:cNvPr>
              <p:cNvSpPr/>
              <p:nvPr/>
            </p:nvSpPr>
            <p:spPr>
              <a:xfrm>
                <a:off x="10754127" y="3311273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8" name="모서리가 둥근 직사각형 71">
                <a:extLst>
                  <a:ext uri="{FF2B5EF4-FFF2-40B4-BE49-F238E27FC236}">
                    <a16:creationId xmlns:a16="http://schemas.microsoft.com/office/drawing/2014/main" id="{F0EBD2ED-4BF5-B12E-2C45-04C67A76253B}"/>
                  </a:ext>
                </a:extLst>
              </p:cNvPr>
              <p:cNvSpPr/>
              <p:nvPr/>
            </p:nvSpPr>
            <p:spPr>
              <a:xfrm>
                <a:off x="10751827" y="3426321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561A43DD-7F11-9C8B-B9B4-44E3544E2047}"/>
                </a:ext>
              </a:extLst>
            </p:cNvPr>
            <p:cNvGrpSpPr/>
            <p:nvPr/>
          </p:nvGrpSpPr>
          <p:grpSpPr>
            <a:xfrm>
              <a:off x="2758815" y="4450993"/>
              <a:ext cx="4005466" cy="359945"/>
              <a:chOff x="2817006" y="4896933"/>
              <a:chExt cx="4005466" cy="359945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D8F433A-9D7A-993B-59BD-F1AE9589086C}"/>
                  </a:ext>
                </a:extLst>
              </p:cNvPr>
              <p:cNvSpPr/>
              <p:nvPr/>
            </p:nvSpPr>
            <p:spPr>
              <a:xfrm>
                <a:off x="5654926" y="4897017"/>
                <a:ext cx="444303" cy="236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10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B4307E1C-937C-32FF-E879-16E6E2907F4C}"/>
                  </a:ext>
                </a:extLst>
              </p:cNvPr>
              <p:cNvSpPr/>
              <p:nvPr/>
            </p:nvSpPr>
            <p:spPr>
              <a:xfrm>
                <a:off x="2817006" y="4897017"/>
                <a:ext cx="387089" cy="236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CFF50AE-F9E3-C4F0-102B-5AF4DB472863}"/>
                  </a:ext>
                </a:extLst>
              </p:cNvPr>
              <p:cNvSpPr/>
              <p:nvPr/>
            </p:nvSpPr>
            <p:spPr>
              <a:xfrm>
                <a:off x="3130359" y="4897017"/>
                <a:ext cx="370615" cy="359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2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F44DF91F-289A-7974-B90F-5DC640C18899}"/>
                  </a:ext>
                </a:extLst>
              </p:cNvPr>
              <p:cNvSpPr/>
              <p:nvPr/>
            </p:nvSpPr>
            <p:spPr>
              <a:xfrm>
                <a:off x="3438460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3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397A2F2E-1DCD-5CFE-1295-0EC826B40343}"/>
                  </a:ext>
                </a:extLst>
              </p:cNvPr>
              <p:cNvSpPr/>
              <p:nvPr/>
            </p:nvSpPr>
            <p:spPr>
              <a:xfrm>
                <a:off x="3763034" y="4896933"/>
                <a:ext cx="375679" cy="359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4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CF10ED8-2C01-17D2-2E21-6E2BC2D5CBD6}"/>
                  </a:ext>
                </a:extLst>
              </p:cNvPr>
              <p:cNvSpPr/>
              <p:nvPr/>
            </p:nvSpPr>
            <p:spPr>
              <a:xfrm>
                <a:off x="4075397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5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9B6ED7B-57B5-4C99-9CA2-2F44ABDC5080}"/>
                  </a:ext>
                </a:extLst>
              </p:cNvPr>
              <p:cNvSpPr/>
              <p:nvPr/>
            </p:nvSpPr>
            <p:spPr>
              <a:xfrm>
                <a:off x="4392537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6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1BEE876-4835-82EB-C2E0-480C1E4C70A1}"/>
                  </a:ext>
                </a:extLst>
              </p:cNvPr>
              <p:cNvSpPr/>
              <p:nvPr/>
            </p:nvSpPr>
            <p:spPr>
              <a:xfrm>
                <a:off x="4706470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7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3D47C9A9-4CBF-A3EE-06FB-6658F17E47FE}"/>
                  </a:ext>
                </a:extLst>
              </p:cNvPr>
              <p:cNvSpPr/>
              <p:nvPr/>
            </p:nvSpPr>
            <p:spPr>
              <a:xfrm>
                <a:off x="5020403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8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A17CCA2-850F-8ED0-F8D7-B9A054EF5AAD}"/>
                  </a:ext>
                </a:extLst>
              </p:cNvPr>
              <p:cNvSpPr/>
              <p:nvPr/>
            </p:nvSpPr>
            <p:spPr>
              <a:xfrm>
                <a:off x="5338343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9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DED5D914-E77C-774D-AC4E-9C5C4462561C}"/>
                  </a:ext>
                </a:extLst>
              </p:cNvPr>
              <p:cNvSpPr/>
              <p:nvPr/>
            </p:nvSpPr>
            <p:spPr>
              <a:xfrm>
                <a:off x="6016951" y="4897017"/>
                <a:ext cx="444303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11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390D0A6-06E0-F009-4B36-4AAC028D2F69}"/>
                  </a:ext>
                </a:extLst>
              </p:cNvPr>
              <p:cNvSpPr/>
              <p:nvPr/>
            </p:nvSpPr>
            <p:spPr>
              <a:xfrm>
                <a:off x="6378169" y="4897017"/>
                <a:ext cx="444303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12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1E39BE8-4F87-5520-03C2-E30ABA08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12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231-03EE-714B-2AAA-5B87685297BE}"/>
              </a:ext>
            </a:extLst>
          </p:cNvPr>
          <p:cNvSpPr txBox="1"/>
          <p:nvPr/>
        </p:nvSpPr>
        <p:spPr>
          <a:xfrm>
            <a:off x="8439904" y="35414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</a:t>
            </a:r>
            <a:r>
              <a:rPr lang="en-US" altLang="ko-KR" sz="1600" b="1" dirty="0"/>
              <a:t>Review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75475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473" y="935729"/>
            <a:ext cx="5789060" cy="11144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15" name="Picture 3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4131" y="1961977"/>
            <a:ext cx="5799233" cy="2705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14342" y="3970307"/>
            <a:ext cx="5934109" cy="24401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6337261" y="1150028"/>
            <a:ext cx="792205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38" dirty="0">
                <a:latin typeface="휴먼모음T" pitchFamily="18" charset="-127"/>
                <a:ea typeface="휴먼모음T" pitchFamily="18" charset="-127"/>
              </a:rPr>
              <a:t>Milestone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16553" y="2346409"/>
            <a:ext cx="1715534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38" dirty="0">
                <a:latin typeface="휴먼모음T" pitchFamily="18" charset="-127"/>
                <a:ea typeface="휴먼모음T" pitchFamily="18" charset="-127"/>
              </a:rPr>
              <a:t>Bar-chart / Gantt-Chart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372188" y="5096247"/>
            <a:ext cx="949299" cy="442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38" dirty="0">
                <a:latin typeface="휴먼모음T" pitchFamily="18" charset="-127"/>
                <a:ea typeface="휴먼모음T" pitchFamily="18" charset="-127"/>
              </a:rPr>
              <a:t>Precedence</a:t>
            </a:r>
          </a:p>
          <a:p>
            <a:r>
              <a:rPr lang="en-US" altLang="ko-KR" sz="1138" dirty="0">
                <a:latin typeface="휴먼모음T" pitchFamily="18" charset="-127"/>
                <a:ea typeface="휴먼모음T" pitchFamily="18" charset="-127"/>
              </a:rPr>
              <a:t>(ADM/PDM)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73E7A0-C390-D43F-48F9-10AA84F9F7EB}"/>
              </a:ext>
            </a:extLst>
          </p:cNvPr>
          <p:cNvSpPr txBox="1"/>
          <p:nvPr/>
        </p:nvSpPr>
        <p:spPr>
          <a:xfrm>
            <a:off x="0" y="293448"/>
            <a:ext cx="2372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cs typeface="Pretendard" panose="02000503000000020004" pitchFamily="50" charset="-127"/>
              </a:rPr>
              <a:t>Project Mgmt  </a:t>
            </a:r>
            <a:r>
              <a:rPr kumimoji="1" lang="en-US" altLang="ko-KR" dirty="0">
                <a:cs typeface="Pretendard" panose="02000503000000020004" pitchFamily="50" charset="-127"/>
              </a:rPr>
              <a:t>Time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895F2727-4D23-C2EB-27B3-5772B5BA659E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900" smtClean="0">
                <a:solidFill>
                  <a:srgbClr val="000000"/>
                </a:solidFill>
              </a:rPr>
              <a:pPr/>
              <a:t>13</a:t>
            </a:fld>
            <a:endParaRPr lang="en-US" altLang="ko-KR" sz="9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3A68D-EEE9-8E21-C614-B1CD9C0BC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38BB0-BFCD-F198-5044-E7A55032D313}"/>
              </a:ext>
            </a:extLst>
          </p:cNvPr>
          <p:cNvSpPr txBox="1"/>
          <p:nvPr/>
        </p:nvSpPr>
        <p:spPr>
          <a:xfrm>
            <a:off x="0" y="293448"/>
            <a:ext cx="2372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cs typeface="Pretendard" panose="02000503000000020004" pitchFamily="50" charset="-127"/>
              </a:rPr>
              <a:t>Project Mgmt  </a:t>
            </a:r>
            <a:r>
              <a:rPr kumimoji="1" lang="en-US" altLang="ko-KR" dirty="0">
                <a:cs typeface="Pretendard" panose="02000503000000020004" pitchFamily="50" charset="-127"/>
              </a:rPr>
              <a:t>Time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BF3132D5-7AB9-F42E-66C5-DFF12540C64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93688" y="1241211"/>
            <a:ext cx="9318625" cy="2062543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752FA-9B67-B4D3-4FA4-9446229F9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1" y="1522413"/>
            <a:ext cx="7177088" cy="2254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16389A-09E5-3CFC-8715-E8D1B308A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171" y="1522413"/>
            <a:ext cx="175291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Milestone / Activity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8F5A269D-EF07-7EED-2810-AA2734025991}"/>
              </a:ext>
            </a:extLst>
          </p:cNvPr>
          <p:cNvSpPr>
            <a:spLocks noEditPoints="1"/>
          </p:cNvSpPr>
          <p:nvPr/>
        </p:nvSpPr>
        <p:spPr bwMode="auto">
          <a:xfrm>
            <a:off x="1854201" y="1844675"/>
            <a:ext cx="946150" cy="236537"/>
          </a:xfrm>
          <a:custGeom>
            <a:avLst/>
            <a:gdLst>
              <a:gd name="T0" fmla="*/ 0 w 596"/>
              <a:gd name="T1" fmla="*/ 0 h 149"/>
              <a:gd name="T2" fmla="*/ 596 w 596"/>
              <a:gd name="T3" fmla="*/ 0 h 149"/>
              <a:gd name="T4" fmla="*/ 596 w 596"/>
              <a:gd name="T5" fmla="*/ 149 h 149"/>
              <a:gd name="T6" fmla="*/ 0 w 596"/>
              <a:gd name="T7" fmla="*/ 149 h 149"/>
              <a:gd name="T8" fmla="*/ 0 w 596"/>
              <a:gd name="T9" fmla="*/ 0 h 149"/>
              <a:gd name="T10" fmla="*/ 7 w 596"/>
              <a:gd name="T11" fmla="*/ 143 h 149"/>
              <a:gd name="T12" fmla="*/ 0 w 596"/>
              <a:gd name="T13" fmla="*/ 143 h 149"/>
              <a:gd name="T14" fmla="*/ 590 w 596"/>
              <a:gd name="T15" fmla="*/ 143 h 149"/>
              <a:gd name="T16" fmla="*/ 590 w 596"/>
              <a:gd name="T17" fmla="*/ 143 h 149"/>
              <a:gd name="T18" fmla="*/ 590 w 596"/>
              <a:gd name="T19" fmla="*/ 0 h 149"/>
              <a:gd name="T20" fmla="*/ 590 w 596"/>
              <a:gd name="T21" fmla="*/ 7 h 149"/>
              <a:gd name="T22" fmla="*/ 0 w 596"/>
              <a:gd name="T23" fmla="*/ 7 h 149"/>
              <a:gd name="T24" fmla="*/ 7 w 596"/>
              <a:gd name="T25" fmla="*/ 0 h 149"/>
              <a:gd name="T26" fmla="*/ 7 w 596"/>
              <a:gd name="T27" fmla="*/ 143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96" h="149">
                <a:moveTo>
                  <a:pt x="0" y="0"/>
                </a:moveTo>
                <a:lnTo>
                  <a:pt x="596" y="0"/>
                </a:lnTo>
                <a:lnTo>
                  <a:pt x="596" y="149"/>
                </a:lnTo>
                <a:lnTo>
                  <a:pt x="0" y="149"/>
                </a:lnTo>
                <a:lnTo>
                  <a:pt x="0" y="0"/>
                </a:lnTo>
                <a:close/>
                <a:moveTo>
                  <a:pt x="7" y="143"/>
                </a:moveTo>
                <a:lnTo>
                  <a:pt x="0" y="143"/>
                </a:lnTo>
                <a:lnTo>
                  <a:pt x="590" y="143"/>
                </a:lnTo>
                <a:lnTo>
                  <a:pt x="590" y="143"/>
                </a:lnTo>
                <a:lnTo>
                  <a:pt x="590" y="0"/>
                </a:lnTo>
                <a:lnTo>
                  <a:pt x="590" y="7"/>
                </a:lnTo>
                <a:lnTo>
                  <a:pt x="0" y="7"/>
                </a:lnTo>
                <a:lnTo>
                  <a:pt x="7" y="0"/>
                </a:lnTo>
                <a:lnTo>
                  <a:pt x="7" y="14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191C1C-B6D5-CD25-A4B0-D9BFB5340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151" y="1844675"/>
            <a:ext cx="752475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Task #1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5F09A45-7F32-EECC-2193-2DE115594BF7}"/>
              </a:ext>
            </a:extLst>
          </p:cNvPr>
          <p:cNvSpPr>
            <a:spLocks noEditPoints="1"/>
          </p:cNvSpPr>
          <p:nvPr/>
        </p:nvSpPr>
        <p:spPr bwMode="auto">
          <a:xfrm>
            <a:off x="3435351" y="1995488"/>
            <a:ext cx="947738" cy="236537"/>
          </a:xfrm>
          <a:custGeom>
            <a:avLst/>
            <a:gdLst>
              <a:gd name="T0" fmla="*/ 0 w 597"/>
              <a:gd name="T1" fmla="*/ 0 h 149"/>
              <a:gd name="T2" fmla="*/ 597 w 597"/>
              <a:gd name="T3" fmla="*/ 0 h 149"/>
              <a:gd name="T4" fmla="*/ 597 w 597"/>
              <a:gd name="T5" fmla="*/ 149 h 149"/>
              <a:gd name="T6" fmla="*/ 0 w 597"/>
              <a:gd name="T7" fmla="*/ 149 h 149"/>
              <a:gd name="T8" fmla="*/ 0 w 597"/>
              <a:gd name="T9" fmla="*/ 0 h 149"/>
              <a:gd name="T10" fmla="*/ 7 w 597"/>
              <a:gd name="T11" fmla="*/ 143 h 149"/>
              <a:gd name="T12" fmla="*/ 0 w 597"/>
              <a:gd name="T13" fmla="*/ 143 h 149"/>
              <a:gd name="T14" fmla="*/ 590 w 597"/>
              <a:gd name="T15" fmla="*/ 143 h 149"/>
              <a:gd name="T16" fmla="*/ 590 w 597"/>
              <a:gd name="T17" fmla="*/ 143 h 149"/>
              <a:gd name="T18" fmla="*/ 590 w 597"/>
              <a:gd name="T19" fmla="*/ 0 h 149"/>
              <a:gd name="T20" fmla="*/ 590 w 597"/>
              <a:gd name="T21" fmla="*/ 7 h 149"/>
              <a:gd name="T22" fmla="*/ 0 w 597"/>
              <a:gd name="T23" fmla="*/ 7 h 149"/>
              <a:gd name="T24" fmla="*/ 7 w 597"/>
              <a:gd name="T25" fmla="*/ 0 h 149"/>
              <a:gd name="T26" fmla="*/ 7 w 597"/>
              <a:gd name="T27" fmla="*/ 143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97" h="149">
                <a:moveTo>
                  <a:pt x="0" y="0"/>
                </a:moveTo>
                <a:lnTo>
                  <a:pt x="597" y="0"/>
                </a:lnTo>
                <a:lnTo>
                  <a:pt x="597" y="149"/>
                </a:lnTo>
                <a:lnTo>
                  <a:pt x="0" y="149"/>
                </a:lnTo>
                <a:lnTo>
                  <a:pt x="0" y="0"/>
                </a:lnTo>
                <a:close/>
                <a:moveTo>
                  <a:pt x="7" y="143"/>
                </a:moveTo>
                <a:lnTo>
                  <a:pt x="0" y="143"/>
                </a:lnTo>
                <a:lnTo>
                  <a:pt x="590" y="143"/>
                </a:lnTo>
                <a:lnTo>
                  <a:pt x="590" y="143"/>
                </a:lnTo>
                <a:lnTo>
                  <a:pt x="590" y="0"/>
                </a:lnTo>
                <a:lnTo>
                  <a:pt x="590" y="7"/>
                </a:lnTo>
                <a:lnTo>
                  <a:pt x="0" y="7"/>
                </a:lnTo>
                <a:lnTo>
                  <a:pt x="7" y="0"/>
                </a:lnTo>
                <a:lnTo>
                  <a:pt x="7" y="14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B12D3-E8C3-28A3-4EDE-FEA80C6B1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301" y="1995488"/>
            <a:ext cx="752475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Task #2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FD9817E-E6A5-A9B5-779C-92553670480C}"/>
              </a:ext>
            </a:extLst>
          </p:cNvPr>
          <p:cNvSpPr>
            <a:spLocks noEditPoints="1"/>
          </p:cNvSpPr>
          <p:nvPr/>
        </p:nvSpPr>
        <p:spPr bwMode="auto">
          <a:xfrm>
            <a:off x="5027613" y="2157413"/>
            <a:ext cx="936625" cy="236537"/>
          </a:xfrm>
          <a:custGeom>
            <a:avLst/>
            <a:gdLst>
              <a:gd name="T0" fmla="*/ 0 w 590"/>
              <a:gd name="T1" fmla="*/ 0 h 149"/>
              <a:gd name="T2" fmla="*/ 590 w 590"/>
              <a:gd name="T3" fmla="*/ 0 h 149"/>
              <a:gd name="T4" fmla="*/ 590 w 590"/>
              <a:gd name="T5" fmla="*/ 149 h 149"/>
              <a:gd name="T6" fmla="*/ 0 w 590"/>
              <a:gd name="T7" fmla="*/ 149 h 149"/>
              <a:gd name="T8" fmla="*/ 0 w 590"/>
              <a:gd name="T9" fmla="*/ 0 h 149"/>
              <a:gd name="T10" fmla="*/ 7 w 590"/>
              <a:gd name="T11" fmla="*/ 142 h 149"/>
              <a:gd name="T12" fmla="*/ 0 w 590"/>
              <a:gd name="T13" fmla="*/ 142 h 149"/>
              <a:gd name="T14" fmla="*/ 583 w 590"/>
              <a:gd name="T15" fmla="*/ 142 h 149"/>
              <a:gd name="T16" fmla="*/ 583 w 590"/>
              <a:gd name="T17" fmla="*/ 142 h 149"/>
              <a:gd name="T18" fmla="*/ 583 w 590"/>
              <a:gd name="T19" fmla="*/ 0 h 149"/>
              <a:gd name="T20" fmla="*/ 583 w 590"/>
              <a:gd name="T21" fmla="*/ 7 h 149"/>
              <a:gd name="T22" fmla="*/ 0 w 590"/>
              <a:gd name="T23" fmla="*/ 7 h 149"/>
              <a:gd name="T24" fmla="*/ 7 w 590"/>
              <a:gd name="T25" fmla="*/ 0 h 149"/>
              <a:gd name="T26" fmla="*/ 7 w 590"/>
              <a:gd name="T27" fmla="*/ 142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90" h="149">
                <a:moveTo>
                  <a:pt x="0" y="0"/>
                </a:moveTo>
                <a:lnTo>
                  <a:pt x="590" y="0"/>
                </a:lnTo>
                <a:lnTo>
                  <a:pt x="590" y="149"/>
                </a:lnTo>
                <a:lnTo>
                  <a:pt x="0" y="149"/>
                </a:lnTo>
                <a:lnTo>
                  <a:pt x="0" y="0"/>
                </a:lnTo>
                <a:close/>
                <a:moveTo>
                  <a:pt x="7" y="142"/>
                </a:moveTo>
                <a:lnTo>
                  <a:pt x="0" y="142"/>
                </a:lnTo>
                <a:lnTo>
                  <a:pt x="583" y="142"/>
                </a:lnTo>
                <a:lnTo>
                  <a:pt x="583" y="142"/>
                </a:lnTo>
                <a:lnTo>
                  <a:pt x="583" y="0"/>
                </a:lnTo>
                <a:lnTo>
                  <a:pt x="583" y="7"/>
                </a:lnTo>
                <a:lnTo>
                  <a:pt x="0" y="7"/>
                </a:lnTo>
                <a:lnTo>
                  <a:pt x="7" y="0"/>
                </a:lnTo>
                <a:lnTo>
                  <a:pt x="7" y="14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E4DB36-1F06-346C-F2E8-A12F306EC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4451" y="2157413"/>
            <a:ext cx="752475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Task #3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5CAD35D-2E39-D71A-313C-C697A4921EB7}"/>
              </a:ext>
            </a:extLst>
          </p:cNvPr>
          <p:cNvSpPr>
            <a:spLocks noEditPoints="1"/>
          </p:cNvSpPr>
          <p:nvPr/>
        </p:nvSpPr>
        <p:spPr bwMode="auto">
          <a:xfrm>
            <a:off x="6427788" y="2319338"/>
            <a:ext cx="935038" cy="236537"/>
          </a:xfrm>
          <a:custGeom>
            <a:avLst/>
            <a:gdLst>
              <a:gd name="T0" fmla="*/ 0 w 589"/>
              <a:gd name="T1" fmla="*/ 0 h 149"/>
              <a:gd name="T2" fmla="*/ 589 w 589"/>
              <a:gd name="T3" fmla="*/ 0 h 149"/>
              <a:gd name="T4" fmla="*/ 589 w 589"/>
              <a:gd name="T5" fmla="*/ 149 h 149"/>
              <a:gd name="T6" fmla="*/ 0 w 589"/>
              <a:gd name="T7" fmla="*/ 149 h 149"/>
              <a:gd name="T8" fmla="*/ 0 w 589"/>
              <a:gd name="T9" fmla="*/ 0 h 149"/>
              <a:gd name="T10" fmla="*/ 6 w 589"/>
              <a:gd name="T11" fmla="*/ 142 h 149"/>
              <a:gd name="T12" fmla="*/ 0 w 589"/>
              <a:gd name="T13" fmla="*/ 142 h 149"/>
              <a:gd name="T14" fmla="*/ 583 w 589"/>
              <a:gd name="T15" fmla="*/ 142 h 149"/>
              <a:gd name="T16" fmla="*/ 583 w 589"/>
              <a:gd name="T17" fmla="*/ 142 h 149"/>
              <a:gd name="T18" fmla="*/ 583 w 589"/>
              <a:gd name="T19" fmla="*/ 0 h 149"/>
              <a:gd name="T20" fmla="*/ 583 w 589"/>
              <a:gd name="T21" fmla="*/ 6 h 149"/>
              <a:gd name="T22" fmla="*/ 0 w 589"/>
              <a:gd name="T23" fmla="*/ 6 h 149"/>
              <a:gd name="T24" fmla="*/ 6 w 589"/>
              <a:gd name="T25" fmla="*/ 0 h 149"/>
              <a:gd name="T26" fmla="*/ 6 w 589"/>
              <a:gd name="T27" fmla="*/ 142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89" h="149">
                <a:moveTo>
                  <a:pt x="0" y="0"/>
                </a:moveTo>
                <a:lnTo>
                  <a:pt x="589" y="0"/>
                </a:lnTo>
                <a:lnTo>
                  <a:pt x="589" y="149"/>
                </a:lnTo>
                <a:lnTo>
                  <a:pt x="0" y="149"/>
                </a:lnTo>
                <a:lnTo>
                  <a:pt x="0" y="0"/>
                </a:lnTo>
                <a:close/>
                <a:moveTo>
                  <a:pt x="6" y="142"/>
                </a:moveTo>
                <a:lnTo>
                  <a:pt x="0" y="142"/>
                </a:lnTo>
                <a:lnTo>
                  <a:pt x="583" y="142"/>
                </a:lnTo>
                <a:lnTo>
                  <a:pt x="583" y="142"/>
                </a:lnTo>
                <a:lnTo>
                  <a:pt x="583" y="0"/>
                </a:lnTo>
                <a:lnTo>
                  <a:pt x="583" y="6"/>
                </a:lnTo>
                <a:lnTo>
                  <a:pt x="0" y="6"/>
                </a:lnTo>
                <a:lnTo>
                  <a:pt x="6" y="0"/>
                </a:lnTo>
                <a:lnTo>
                  <a:pt x="6" y="142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C36726-A9B5-153B-4299-F357364CD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26" y="2319338"/>
            <a:ext cx="752475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Task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#4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D3F3A0A-0DB9-79F8-FAFD-F7209E561CFB}"/>
              </a:ext>
            </a:extLst>
          </p:cNvPr>
          <p:cNvSpPr>
            <a:spLocks noEditPoints="1"/>
          </p:cNvSpPr>
          <p:nvPr/>
        </p:nvSpPr>
        <p:spPr bwMode="auto">
          <a:xfrm>
            <a:off x="2790826" y="1952625"/>
            <a:ext cx="655638" cy="193675"/>
          </a:xfrm>
          <a:custGeom>
            <a:avLst/>
            <a:gdLst>
              <a:gd name="T0" fmla="*/ 0 w 413"/>
              <a:gd name="T1" fmla="*/ 0 h 122"/>
              <a:gd name="T2" fmla="*/ 210 w 413"/>
              <a:gd name="T3" fmla="*/ 0 h 122"/>
              <a:gd name="T4" fmla="*/ 210 w 413"/>
              <a:gd name="T5" fmla="*/ 95 h 122"/>
              <a:gd name="T6" fmla="*/ 203 w 413"/>
              <a:gd name="T7" fmla="*/ 95 h 122"/>
              <a:gd name="T8" fmla="*/ 366 w 413"/>
              <a:gd name="T9" fmla="*/ 95 h 122"/>
              <a:gd name="T10" fmla="*/ 366 w 413"/>
              <a:gd name="T11" fmla="*/ 102 h 122"/>
              <a:gd name="T12" fmla="*/ 203 w 413"/>
              <a:gd name="T13" fmla="*/ 102 h 122"/>
              <a:gd name="T14" fmla="*/ 203 w 413"/>
              <a:gd name="T15" fmla="*/ 0 h 122"/>
              <a:gd name="T16" fmla="*/ 203 w 413"/>
              <a:gd name="T17" fmla="*/ 7 h 122"/>
              <a:gd name="T18" fmla="*/ 0 w 413"/>
              <a:gd name="T19" fmla="*/ 7 h 122"/>
              <a:gd name="T20" fmla="*/ 0 w 413"/>
              <a:gd name="T21" fmla="*/ 0 h 122"/>
              <a:gd name="T22" fmla="*/ 359 w 413"/>
              <a:gd name="T23" fmla="*/ 68 h 122"/>
              <a:gd name="T24" fmla="*/ 413 w 413"/>
              <a:gd name="T25" fmla="*/ 95 h 122"/>
              <a:gd name="T26" fmla="*/ 359 w 413"/>
              <a:gd name="T27" fmla="*/ 122 h 122"/>
              <a:gd name="T28" fmla="*/ 359 w 413"/>
              <a:gd name="T29" fmla="*/ 68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3" h="122">
                <a:moveTo>
                  <a:pt x="0" y="0"/>
                </a:moveTo>
                <a:lnTo>
                  <a:pt x="210" y="0"/>
                </a:lnTo>
                <a:lnTo>
                  <a:pt x="210" y="95"/>
                </a:lnTo>
                <a:lnTo>
                  <a:pt x="203" y="95"/>
                </a:lnTo>
                <a:lnTo>
                  <a:pt x="366" y="95"/>
                </a:lnTo>
                <a:lnTo>
                  <a:pt x="366" y="102"/>
                </a:lnTo>
                <a:lnTo>
                  <a:pt x="203" y="102"/>
                </a:lnTo>
                <a:lnTo>
                  <a:pt x="203" y="0"/>
                </a:lnTo>
                <a:lnTo>
                  <a:pt x="203" y="7"/>
                </a:lnTo>
                <a:lnTo>
                  <a:pt x="0" y="7"/>
                </a:lnTo>
                <a:lnTo>
                  <a:pt x="0" y="0"/>
                </a:lnTo>
                <a:close/>
                <a:moveTo>
                  <a:pt x="359" y="68"/>
                </a:moveTo>
                <a:lnTo>
                  <a:pt x="413" y="95"/>
                </a:lnTo>
                <a:lnTo>
                  <a:pt x="359" y="122"/>
                </a:lnTo>
                <a:lnTo>
                  <a:pt x="359" y="6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626277E-62C7-0154-BFB1-985774CEA143}"/>
              </a:ext>
            </a:extLst>
          </p:cNvPr>
          <p:cNvSpPr>
            <a:spLocks noEditPoints="1"/>
          </p:cNvSpPr>
          <p:nvPr/>
        </p:nvSpPr>
        <p:spPr bwMode="auto">
          <a:xfrm>
            <a:off x="4371976" y="2103438"/>
            <a:ext cx="655638" cy="204787"/>
          </a:xfrm>
          <a:custGeom>
            <a:avLst/>
            <a:gdLst>
              <a:gd name="T0" fmla="*/ 0 w 413"/>
              <a:gd name="T1" fmla="*/ 0 h 129"/>
              <a:gd name="T2" fmla="*/ 210 w 413"/>
              <a:gd name="T3" fmla="*/ 0 h 129"/>
              <a:gd name="T4" fmla="*/ 210 w 413"/>
              <a:gd name="T5" fmla="*/ 102 h 129"/>
              <a:gd name="T6" fmla="*/ 203 w 413"/>
              <a:gd name="T7" fmla="*/ 102 h 129"/>
              <a:gd name="T8" fmla="*/ 366 w 413"/>
              <a:gd name="T9" fmla="*/ 102 h 129"/>
              <a:gd name="T10" fmla="*/ 366 w 413"/>
              <a:gd name="T11" fmla="*/ 108 h 129"/>
              <a:gd name="T12" fmla="*/ 203 w 413"/>
              <a:gd name="T13" fmla="*/ 108 h 129"/>
              <a:gd name="T14" fmla="*/ 203 w 413"/>
              <a:gd name="T15" fmla="*/ 0 h 129"/>
              <a:gd name="T16" fmla="*/ 203 w 413"/>
              <a:gd name="T17" fmla="*/ 7 h 129"/>
              <a:gd name="T18" fmla="*/ 0 w 413"/>
              <a:gd name="T19" fmla="*/ 7 h 129"/>
              <a:gd name="T20" fmla="*/ 0 w 413"/>
              <a:gd name="T21" fmla="*/ 0 h 129"/>
              <a:gd name="T22" fmla="*/ 359 w 413"/>
              <a:gd name="T23" fmla="*/ 75 h 129"/>
              <a:gd name="T24" fmla="*/ 413 w 413"/>
              <a:gd name="T25" fmla="*/ 102 h 129"/>
              <a:gd name="T26" fmla="*/ 359 w 413"/>
              <a:gd name="T27" fmla="*/ 129 h 129"/>
              <a:gd name="T28" fmla="*/ 359 w 413"/>
              <a:gd name="T29" fmla="*/ 75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3" h="129">
                <a:moveTo>
                  <a:pt x="0" y="0"/>
                </a:moveTo>
                <a:lnTo>
                  <a:pt x="210" y="0"/>
                </a:lnTo>
                <a:lnTo>
                  <a:pt x="210" y="102"/>
                </a:lnTo>
                <a:lnTo>
                  <a:pt x="203" y="102"/>
                </a:lnTo>
                <a:lnTo>
                  <a:pt x="366" y="102"/>
                </a:lnTo>
                <a:lnTo>
                  <a:pt x="366" y="108"/>
                </a:lnTo>
                <a:lnTo>
                  <a:pt x="203" y="108"/>
                </a:lnTo>
                <a:lnTo>
                  <a:pt x="203" y="0"/>
                </a:lnTo>
                <a:lnTo>
                  <a:pt x="203" y="7"/>
                </a:lnTo>
                <a:lnTo>
                  <a:pt x="0" y="7"/>
                </a:lnTo>
                <a:lnTo>
                  <a:pt x="0" y="0"/>
                </a:lnTo>
                <a:close/>
                <a:moveTo>
                  <a:pt x="359" y="75"/>
                </a:moveTo>
                <a:lnTo>
                  <a:pt x="413" y="102"/>
                </a:lnTo>
                <a:lnTo>
                  <a:pt x="359" y="129"/>
                </a:lnTo>
                <a:lnTo>
                  <a:pt x="359" y="7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17BCE40-17CC-ECBD-E95B-88AEF6A6760F}"/>
              </a:ext>
            </a:extLst>
          </p:cNvPr>
          <p:cNvSpPr>
            <a:spLocks noEditPoints="1"/>
          </p:cNvSpPr>
          <p:nvPr/>
        </p:nvSpPr>
        <p:spPr bwMode="auto">
          <a:xfrm>
            <a:off x="5953126" y="2274888"/>
            <a:ext cx="463550" cy="204787"/>
          </a:xfrm>
          <a:custGeom>
            <a:avLst/>
            <a:gdLst>
              <a:gd name="T0" fmla="*/ 0 w 292"/>
              <a:gd name="T1" fmla="*/ 0 h 129"/>
              <a:gd name="T2" fmla="*/ 150 w 292"/>
              <a:gd name="T3" fmla="*/ 0 h 129"/>
              <a:gd name="T4" fmla="*/ 150 w 292"/>
              <a:gd name="T5" fmla="*/ 102 h 129"/>
              <a:gd name="T6" fmla="*/ 150 w 292"/>
              <a:gd name="T7" fmla="*/ 102 h 129"/>
              <a:gd name="T8" fmla="*/ 251 w 292"/>
              <a:gd name="T9" fmla="*/ 102 h 129"/>
              <a:gd name="T10" fmla="*/ 251 w 292"/>
              <a:gd name="T11" fmla="*/ 109 h 129"/>
              <a:gd name="T12" fmla="*/ 143 w 292"/>
              <a:gd name="T13" fmla="*/ 109 h 129"/>
              <a:gd name="T14" fmla="*/ 143 w 292"/>
              <a:gd name="T15" fmla="*/ 0 h 129"/>
              <a:gd name="T16" fmla="*/ 150 w 292"/>
              <a:gd name="T17" fmla="*/ 7 h 129"/>
              <a:gd name="T18" fmla="*/ 0 w 292"/>
              <a:gd name="T19" fmla="*/ 7 h 129"/>
              <a:gd name="T20" fmla="*/ 0 w 292"/>
              <a:gd name="T21" fmla="*/ 0 h 129"/>
              <a:gd name="T22" fmla="*/ 238 w 292"/>
              <a:gd name="T23" fmla="*/ 75 h 129"/>
              <a:gd name="T24" fmla="*/ 292 w 292"/>
              <a:gd name="T25" fmla="*/ 102 h 129"/>
              <a:gd name="T26" fmla="*/ 238 w 292"/>
              <a:gd name="T27" fmla="*/ 129 h 129"/>
              <a:gd name="T28" fmla="*/ 238 w 292"/>
              <a:gd name="T29" fmla="*/ 75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2" h="129">
                <a:moveTo>
                  <a:pt x="0" y="0"/>
                </a:moveTo>
                <a:lnTo>
                  <a:pt x="150" y="0"/>
                </a:lnTo>
                <a:lnTo>
                  <a:pt x="150" y="102"/>
                </a:lnTo>
                <a:lnTo>
                  <a:pt x="150" y="102"/>
                </a:lnTo>
                <a:lnTo>
                  <a:pt x="251" y="102"/>
                </a:lnTo>
                <a:lnTo>
                  <a:pt x="251" y="109"/>
                </a:lnTo>
                <a:lnTo>
                  <a:pt x="143" y="109"/>
                </a:lnTo>
                <a:lnTo>
                  <a:pt x="143" y="0"/>
                </a:lnTo>
                <a:lnTo>
                  <a:pt x="150" y="7"/>
                </a:lnTo>
                <a:lnTo>
                  <a:pt x="0" y="7"/>
                </a:lnTo>
                <a:lnTo>
                  <a:pt x="0" y="0"/>
                </a:lnTo>
                <a:close/>
                <a:moveTo>
                  <a:pt x="238" y="75"/>
                </a:moveTo>
                <a:lnTo>
                  <a:pt x="292" y="102"/>
                </a:lnTo>
                <a:lnTo>
                  <a:pt x="238" y="129"/>
                </a:lnTo>
                <a:lnTo>
                  <a:pt x="238" y="7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9D3E42-4B08-FA4A-C547-8D260F0CE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7188" y="2330450"/>
            <a:ext cx="45243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완료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5037073-BB78-8CE4-2BD0-87781F703870}"/>
              </a:ext>
            </a:extLst>
          </p:cNvPr>
          <p:cNvSpPr>
            <a:spLocks noEditPoints="1"/>
          </p:cNvSpPr>
          <p:nvPr/>
        </p:nvSpPr>
        <p:spPr bwMode="auto">
          <a:xfrm>
            <a:off x="1316038" y="1630363"/>
            <a:ext cx="538163" cy="365125"/>
          </a:xfrm>
          <a:custGeom>
            <a:avLst/>
            <a:gdLst>
              <a:gd name="T0" fmla="*/ 163 w 339"/>
              <a:gd name="T1" fmla="*/ 6 h 230"/>
              <a:gd name="T2" fmla="*/ 0 w 339"/>
              <a:gd name="T3" fmla="*/ 6 h 230"/>
              <a:gd name="T4" fmla="*/ 7 w 339"/>
              <a:gd name="T5" fmla="*/ 0 h 230"/>
              <a:gd name="T6" fmla="*/ 7 w 339"/>
              <a:gd name="T7" fmla="*/ 203 h 230"/>
              <a:gd name="T8" fmla="*/ 0 w 339"/>
              <a:gd name="T9" fmla="*/ 196 h 230"/>
              <a:gd name="T10" fmla="*/ 291 w 339"/>
              <a:gd name="T11" fmla="*/ 196 h 230"/>
              <a:gd name="T12" fmla="*/ 291 w 339"/>
              <a:gd name="T13" fmla="*/ 203 h 230"/>
              <a:gd name="T14" fmla="*/ 0 w 339"/>
              <a:gd name="T15" fmla="*/ 203 h 230"/>
              <a:gd name="T16" fmla="*/ 0 w 339"/>
              <a:gd name="T17" fmla="*/ 0 h 230"/>
              <a:gd name="T18" fmla="*/ 163 w 339"/>
              <a:gd name="T19" fmla="*/ 0 h 230"/>
              <a:gd name="T20" fmla="*/ 163 w 339"/>
              <a:gd name="T21" fmla="*/ 6 h 230"/>
              <a:gd name="T22" fmla="*/ 285 w 339"/>
              <a:gd name="T23" fmla="*/ 176 h 230"/>
              <a:gd name="T24" fmla="*/ 339 w 339"/>
              <a:gd name="T25" fmla="*/ 203 h 230"/>
              <a:gd name="T26" fmla="*/ 285 w 339"/>
              <a:gd name="T27" fmla="*/ 230 h 230"/>
              <a:gd name="T28" fmla="*/ 285 w 339"/>
              <a:gd name="T29" fmla="*/ 176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9" h="230">
                <a:moveTo>
                  <a:pt x="163" y="6"/>
                </a:moveTo>
                <a:lnTo>
                  <a:pt x="0" y="6"/>
                </a:lnTo>
                <a:lnTo>
                  <a:pt x="7" y="0"/>
                </a:lnTo>
                <a:lnTo>
                  <a:pt x="7" y="203"/>
                </a:lnTo>
                <a:lnTo>
                  <a:pt x="0" y="196"/>
                </a:lnTo>
                <a:lnTo>
                  <a:pt x="291" y="196"/>
                </a:lnTo>
                <a:lnTo>
                  <a:pt x="291" y="203"/>
                </a:lnTo>
                <a:lnTo>
                  <a:pt x="0" y="203"/>
                </a:lnTo>
                <a:lnTo>
                  <a:pt x="0" y="0"/>
                </a:lnTo>
                <a:lnTo>
                  <a:pt x="163" y="0"/>
                </a:lnTo>
                <a:lnTo>
                  <a:pt x="163" y="6"/>
                </a:lnTo>
                <a:close/>
                <a:moveTo>
                  <a:pt x="285" y="176"/>
                </a:moveTo>
                <a:lnTo>
                  <a:pt x="339" y="203"/>
                </a:lnTo>
                <a:lnTo>
                  <a:pt x="285" y="230"/>
                </a:lnTo>
                <a:lnTo>
                  <a:pt x="285" y="176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9CB7FBF-672B-D06E-8541-76052ADCE454}"/>
              </a:ext>
            </a:extLst>
          </p:cNvPr>
          <p:cNvSpPr>
            <a:spLocks noEditPoints="1"/>
          </p:cNvSpPr>
          <p:nvPr/>
        </p:nvSpPr>
        <p:spPr bwMode="auto">
          <a:xfrm>
            <a:off x="8569326" y="1585913"/>
            <a:ext cx="450850" cy="850900"/>
          </a:xfrm>
          <a:custGeom>
            <a:avLst/>
            <a:gdLst>
              <a:gd name="T0" fmla="*/ 0 w 284"/>
              <a:gd name="T1" fmla="*/ 529 h 536"/>
              <a:gd name="T2" fmla="*/ 277 w 284"/>
              <a:gd name="T3" fmla="*/ 529 h 536"/>
              <a:gd name="T4" fmla="*/ 277 w 284"/>
              <a:gd name="T5" fmla="*/ 536 h 536"/>
              <a:gd name="T6" fmla="*/ 277 w 284"/>
              <a:gd name="T7" fmla="*/ 28 h 536"/>
              <a:gd name="T8" fmla="*/ 277 w 284"/>
              <a:gd name="T9" fmla="*/ 34 h 536"/>
              <a:gd name="T10" fmla="*/ 162 w 284"/>
              <a:gd name="T11" fmla="*/ 34 h 536"/>
              <a:gd name="T12" fmla="*/ 162 w 284"/>
              <a:gd name="T13" fmla="*/ 28 h 536"/>
              <a:gd name="T14" fmla="*/ 284 w 284"/>
              <a:gd name="T15" fmla="*/ 28 h 536"/>
              <a:gd name="T16" fmla="*/ 284 w 284"/>
              <a:gd name="T17" fmla="*/ 536 h 536"/>
              <a:gd name="T18" fmla="*/ 0 w 284"/>
              <a:gd name="T19" fmla="*/ 536 h 536"/>
              <a:gd name="T20" fmla="*/ 0 w 284"/>
              <a:gd name="T21" fmla="*/ 529 h 536"/>
              <a:gd name="T22" fmla="*/ 169 w 284"/>
              <a:gd name="T23" fmla="*/ 55 h 536"/>
              <a:gd name="T24" fmla="*/ 115 w 284"/>
              <a:gd name="T25" fmla="*/ 28 h 536"/>
              <a:gd name="T26" fmla="*/ 169 w 284"/>
              <a:gd name="T27" fmla="*/ 0 h 536"/>
              <a:gd name="T28" fmla="*/ 169 w 284"/>
              <a:gd name="T29" fmla="*/ 55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4" h="536">
                <a:moveTo>
                  <a:pt x="0" y="529"/>
                </a:moveTo>
                <a:lnTo>
                  <a:pt x="277" y="529"/>
                </a:lnTo>
                <a:lnTo>
                  <a:pt x="277" y="536"/>
                </a:lnTo>
                <a:lnTo>
                  <a:pt x="277" y="28"/>
                </a:lnTo>
                <a:lnTo>
                  <a:pt x="277" y="34"/>
                </a:lnTo>
                <a:lnTo>
                  <a:pt x="162" y="34"/>
                </a:lnTo>
                <a:lnTo>
                  <a:pt x="162" y="28"/>
                </a:lnTo>
                <a:lnTo>
                  <a:pt x="284" y="28"/>
                </a:lnTo>
                <a:lnTo>
                  <a:pt x="284" y="536"/>
                </a:lnTo>
                <a:lnTo>
                  <a:pt x="0" y="536"/>
                </a:lnTo>
                <a:lnTo>
                  <a:pt x="0" y="529"/>
                </a:lnTo>
                <a:close/>
                <a:moveTo>
                  <a:pt x="169" y="55"/>
                </a:moveTo>
                <a:lnTo>
                  <a:pt x="115" y="28"/>
                </a:lnTo>
                <a:lnTo>
                  <a:pt x="169" y="0"/>
                </a:lnTo>
                <a:lnTo>
                  <a:pt x="169" y="5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68F0634-E519-7F33-5448-462E15E13D86}"/>
              </a:ext>
            </a:extLst>
          </p:cNvPr>
          <p:cNvSpPr>
            <a:spLocks noEditPoints="1"/>
          </p:cNvSpPr>
          <p:nvPr/>
        </p:nvSpPr>
        <p:spPr bwMode="auto">
          <a:xfrm>
            <a:off x="7353301" y="2405063"/>
            <a:ext cx="376238" cy="85725"/>
          </a:xfrm>
          <a:custGeom>
            <a:avLst/>
            <a:gdLst>
              <a:gd name="T0" fmla="*/ 0 w 237"/>
              <a:gd name="T1" fmla="*/ 20 h 54"/>
              <a:gd name="T2" fmla="*/ 122 w 237"/>
              <a:gd name="T3" fmla="*/ 20 h 54"/>
              <a:gd name="T4" fmla="*/ 122 w 237"/>
              <a:gd name="T5" fmla="*/ 27 h 54"/>
              <a:gd name="T6" fmla="*/ 115 w 237"/>
              <a:gd name="T7" fmla="*/ 20 h 54"/>
              <a:gd name="T8" fmla="*/ 189 w 237"/>
              <a:gd name="T9" fmla="*/ 20 h 54"/>
              <a:gd name="T10" fmla="*/ 189 w 237"/>
              <a:gd name="T11" fmla="*/ 27 h 54"/>
              <a:gd name="T12" fmla="*/ 115 w 237"/>
              <a:gd name="T13" fmla="*/ 27 h 54"/>
              <a:gd name="T14" fmla="*/ 115 w 237"/>
              <a:gd name="T15" fmla="*/ 20 h 54"/>
              <a:gd name="T16" fmla="*/ 115 w 237"/>
              <a:gd name="T17" fmla="*/ 27 h 54"/>
              <a:gd name="T18" fmla="*/ 0 w 237"/>
              <a:gd name="T19" fmla="*/ 27 h 54"/>
              <a:gd name="T20" fmla="*/ 0 w 237"/>
              <a:gd name="T21" fmla="*/ 20 h 54"/>
              <a:gd name="T22" fmla="*/ 183 w 237"/>
              <a:gd name="T23" fmla="*/ 0 h 54"/>
              <a:gd name="T24" fmla="*/ 237 w 237"/>
              <a:gd name="T25" fmla="*/ 27 h 54"/>
              <a:gd name="T26" fmla="*/ 183 w 237"/>
              <a:gd name="T27" fmla="*/ 54 h 54"/>
              <a:gd name="T28" fmla="*/ 183 w 237"/>
              <a:gd name="T2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37" h="54">
                <a:moveTo>
                  <a:pt x="0" y="20"/>
                </a:moveTo>
                <a:lnTo>
                  <a:pt x="122" y="20"/>
                </a:lnTo>
                <a:lnTo>
                  <a:pt x="122" y="27"/>
                </a:lnTo>
                <a:lnTo>
                  <a:pt x="115" y="20"/>
                </a:lnTo>
                <a:lnTo>
                  <a:pt x="189" y="20"/>
                </a:lnTo>
                <a:lnTo>
                  <a:pt x="189" y="27"/>
                </a:lnTo>
                <a:lnTo>
                  <a:pt x="115" y="27"/>
                </a:lnTo>
                <a:lnTo>
                  <a:pt x="115" y="20"/>
                </a:lnTo>
                <a:lnTo>
                  <a:pt x="115" y="27"/>
                </a:lnTo>
                <a:lnTo>
                  <a:pt x="0" y="27"/>
                </a:lnTo>
                <a:lnTo>
                  <a:pt x="0" y="20"/>
                </a:lnTo>
                <a:close/>
                <a:moveTo>
                  <a:pt x="183" y="0"/>
                </a:moveTo>
                <a:lnTo>
                  <a:pt x="237" y="27"/>
                </a:lnTo>
                <a:lnTo>
                  <a:pt x="183" y="54"/>
                </a:lnTo>
                <a:lnTo>
                  <a:pt x="183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6E3431EC-DE4E-6E01-502B-155E12838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3938" y="2200275"/>
            <a:ext cx="193675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Freeform 26">
            <a:extLst>
              <a:ext uri="{FF2B5EF4-FFF2-40B4-BE49-F238E27FC236}">
                <a16:creationId xmlns:a16="http://schemas.microsoft.com/office/drawing/2014/main" id="{1F7F3584-507D-9C1F-C2F8-B08FAA044107}"/>
              </a:ext>
            </a:extLst>
          </p:cNvPr>
          <p:cNvSpPr>
            <a:spLocks noEditPoints="1"/>
          </p:cNvSpPr>
          <p:nvPr/>
        </p:nvSpPr>
        <p:spPr bwMode="auto">
          <a:xfrm>
            <a:off x="1595438" y="1909763"/>
            <a:ext cx="6564313" cy="1054100"/>
          </a:xfrm>
          <a:custGeom>
            <a:avLst/>
            <a:gdLst>
              <a:gd name="T0" fmla="*/ 4135 w 4135"/>
              <a:gd name="T1" fmla="*/ 502 h 664"/>
              <a:gd name="T2" fmla="*/ 4135 w 4135"/>
              <a:gd name="T3" fmla="*/ 664 h 664"/>
              <a:gd name="T4" fmla="*/ 0 w 4135"/>
              <a:gd name="T5" fmla="*/ 664 h 664"/>
              <a:gd name="T6" fmla="*/ 0 w 4135"/>
              <a:gd name="T7" fmla="*/ 27 h 664"/>
              <a:gd name="T8" fmla="*/ 115 w 4135"/>
              <a:gd name="T9" fmla="*/ 27 h 664"/>
              <a:gd name="T10" fmla="*/ 115 w 4135"/>
              <a:gd name="T11" fmla="*/ 34 h 664"/>
              <a:gd name="T12" fmla="*/ 0 w 4135"/>
              <a:gd name="T13" fmla="*/ 34 h 664"/>
              <a:gd name="T14" fmla="*/ 7 w 4135"/>
              <a:gd name="T15" fmla="*/ 27 h 664"/>
              <a:gd name="T16" fmla="*/ 7 w 4135"/>
              <a:gd name="T17" fmla="*/ 664 h 664"/>
              <a:gd name="T18" fmla="*/ 0 w 4135"/>
              <a:gd name="T19" fmla="*/ 658 h 664"/>
              <a:gd name="T20" fmla="*/ 4128 w 4135"/>
              <a:gd name="T21" fmla="*/ 658 h 664"/>
              <a:gd name="T22" fmla="*/ 4128 w 4135"/>
              <a:gd name="T23" fmla="*/ 664 h 664"/>
              <a:gd name="T24" fmla="*/ 4128 w 4135"/>
              <a:gd name="T25" fmla="*/ 502 h 664"/>
              <a:gd name="T26" fmla="*/ 4135 w 4135"/>
              <a:gd name="T27" fmla="*/ 502 h 664"/>
              <a:gd name="T28" fmla="*/ 109 w 4135"/>
              <a:gd name="T29" fmla="*/ 0 h 664"/>
              <a:gd name="T30" fmla="*/ 163 w 4135"/>
              <a:gd name="T31" fmla="*/ 27 h 664"/>
              <a:gd name="T32" fmla="*/ 109 w 4135"/>
              <a:gd name="T33" fmla="*/ 54 h 664"/>
              <a:gd name="T34" fmla="*/ 109 w 4135"/>
              <a:gd name="T35" fmla="*/ 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135" h="664">
                <a:moveTo>
                  <a:pt x="4135" y="502"/>
                </a:moveTo>
                <a:lnTo>
                  <a:pt x="4135" y="664"/>
                </a:lnTo>
                <a:lnTo>
                  <a:pt x="0" y="664"/>
                </a:lnTo>
                <a:lnTo>
                  <a:pt x="0" y="27"/>
                </a:lnTo>
                <a:lnTo>
                  <a:pt x="115" y="27"/>
                </a:lnTo>
                <a:lnTo>
                  <a:pt x="115" y="34"/>
                </a:lnTo>
                <a:lnTo>
                  <a:pt x="0" y="34"/>
                </a:lnTo>
                <a:lnTo>
                  <a:pt x="7" y="27"/>
                </a:lnTo>
                <a:lnTo>
                  <a:pt x="7" y="664"/>
                </a:lnTo>
                <a:lnTo>
                  <a:pt x="0" y="658"/>
                </a:lnTo>
                <a:lnTo>
                  <a:pt x="4128" y="658"/>
                </a:lnTo>
                <a:lnTo>
                  <a:pt x="4128" y="664"/>
                </a:lnTo>
                <a:lnTo>
                  <a:pt x="4128" y="502"/>
                </a:lnTo>
                <a:lnTo>
                  <a:pt x="4135" y="502"/>
                </a:lnTo>
                <a:close/>
                <a:moveTo>
                  <a:pt x="109" y="0"/>
                </a:moveTo>
                <a:lnTo>
                  <a:pt x="163" y="27"/>
                </a:lnTo>
                <a:lnTo>
                  <a:pt x="109" y="54"/>
                </a:lnTo>
                <a:lnTo>
                  <a:pt x="109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Rectangle 27">
            <a:extLst>
              <a:ext uri="{FF2B5EF4-FFF2-40B4-BE49-F238E27FC236}">
                <a16:creationId xmlns:a16="http://schemas.microsoft.com/office/drawing/2014/main" id="{CC87AC92-3539-6704-AD7B-A64190501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3213" y="2738438"/>
            <a:ext cx="23653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8">
            <a:extLst>
              <a:ext uri="{FF2B5EF4-FFF2-40B4-BE49-F238E27FC236}">
                <a16:creationId xmlns:a16="http://schemas.microsoft.com/office/drawing/2014/main" id="{FA4F78D2-20C8-402B-6849-8AA538A25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1" y="1598613"/>
            <a:ext cx="73183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Visit =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F3B2BCFE-8055-460B-C981-C87E26EED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338" y="1598613"/>
            <a:ext cx="193675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30">
            <a:extLst>
              <a:ext uri="{FF2B5EF4-FFF2-40B4-BE49-F238E27FC236}">
                <a16:creationId xmlns:a16="http://schemas.microsoft.com/office/drawing/2014/main" id="{67C321F1-2B7C-E2E6-3D28-4DFE33231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063" y="2695575"/>
            <a:ext cx="62388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Visits(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31">
            <a:extLst>
              <a:ext uri="{FF2B5EF4-FFF2-40B4-BE49-F238E27FC236}">
                <a16:creationId xmlns:a16="http://schemas.microsoft.com/office/drawing/2014/main" id="{070153EE-27D9-E78F-F443-19E17D97F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251" y="2695575"/>
            <a:ext cx="45243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32">
            <a:extLst>
              <a:ext uri="{FF2B5EF4-FFF2-40B4-BE49-F238E27FC236}">
                <a16:creationId xmlns:a16="http://schemas.microsoft.com/office/drawing/2014/main" id="{E99E4407-6862-06E2-71F9-16B669787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9713" y="2695575"/>
            <a:ext cx="45243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횟수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33">
            <a:extLst>
              <a:ext uri="{FF2B5EF4-FFF2-40B4-BE49-F238E27FC236}">
                <a16:creationId xmlns:a16="http://schemas.microsoft.com/office/drawing/2014/main" id="{5B52EF8A-4A16-5D18-A42C-FB5C5B067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4201" y="2695575"/>
            <a:ext cx="409575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=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34">
            <a:extLst>
              <a:ext uri="{FF2B5EF4-FFF2-40B4-BE49-F238E27FC236}">
                <a16:creationId xmlns:a16="http://schemas.microsoft.com/office/drawing/2014/main" id="{B80DA0A4-977C-6F04-C49E-C7521A851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351" y="2695575"/>
            <a:ext cx="258763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5">
            <a:extLst>
              <a:ext uri="{FF2B5EF4-FFF2-40B4-BE49-F238E27FC236}">
                <a16:creationId xmlns:a16="http://schemas.microsoft.com/office/drawing/2014/main" id="{0A9C13FC-C6D8-6139-3F0F-DD6A718BF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276" y="2695575"/>
            <a:ext cx="38735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+ 1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60" name="Picture 36">
            <a:extLst>
              <a:ext uri="{FF2B5EF4-FFF2-40B4-BE49-F238E27FC236}">
                <a16:creationId xmlns:a16="http://schemas.microsoft.com/office/drawing/2014/main" id="{168A6B98-FAAF-090E-80AE-B6B23F20F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912" y="3592513"/>
            <a:ext cx="9296400" cy="1851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Freeform 37">
            <a:extLst>
              <a:ext uri="{FF2B5EF4-FFF2-40B4-BE49-F238E27FC236}">
                <a16:creationId xmlns:a16="http://schemas.microsoft.com/office/drawing/2014/main" id="{BEBFB058-34E2-2D3D-2ED5-23E00BEC828B}"/>
              </a:ext>
            </a:extLst>
          </p:cNvPr>
          <p:cNvSpPr>
            <a:spLocks noEditPoints="1"/>
          </p:cNvSpPr>
          <p:nvPr/>
        </p:nvSpPr>
        <p:spPr bwMode="auto">
          <a:xfrm>
            <a:off x="6502400" y="3765549"/>
            <a:ext cx="860425" cy="373231"/>
          </a:xfrm>
          <a:custGeom>
            <a:avLst/>
            <a:gdLst>
              <a:gd name="T0" fmla="*/ 0 w 508"/>
              <a:gd name="T1" fmla="*/ 115 h 237"/>
              <a:gd name="T2" fmla="*/ 0 w 508"/>
              <a:gd name="T3" fmla="*/ 102 h 237"/>
              <a:gd name="T4" fmla="*/ 7 w 508"/>
              <a:gd name="T5" fmla="*/ 88 h 237"/>
              <a:gd name="T6" fmla="*/ 20 w 508"/>
              <a:gd name="T7" fmla="*/ 68 h 237"/>
              <a:gd name="T8" fmla="*/ 41 w 508"/>
              <a:gd name="T9" fmla="*/ 47 h 237"/>
              <a:gd name="T10" fmla="*/ 75 w 508"/>
              <a:gd name="T11" fmla="*/ 27 h 237"/>
              <a:gd name="T12" fmla="*/ 156 w 508"/>
              <a:gd name="T13" fmla="*/ 7 h 237"/>
              <a:gd name="T14" fmla="*/ 251 w 508"/>
              <a:gd name="T15" fmla="*/ 0 h 237"/>
              <a:gd name="T16" fmla="*/ 346 w 508"/>
              <a:gd name="T17" fmla="*/ 7 h 237"/>
              <a:gd name="T18" fmla="*/ 427 w 508"/>
              <a:gd name="T19" fmla="*/ 27 h 237"/>
              <a:gd name="T20" fmla="*/ 461 w 508"/>
              <a:gd name="T21" fmla="*/ 47 h 237"/>
              <a:gd name="T22" fmla="*/ 481 w 508"/>
              <a:gd name="T23" fmla="*/ 68 h 237"/>
              <a:gd name="T24" fmla="*/ 502 w 508"/>
              <a:gd name="T25" fmla="*/ 88 h 237"/>
              <a:gd name="T26" fmla="*/ 502 w 508"/>
              <a:gd name="T27" fmla="*/ 102 h 237"/>
              <a:gd name="T28" fmla="*/ 508 w 508"/>
              <a:gd name="T29" fmla="*/ 115 h 237"/>
              <a:gd name="T30" fmla="*/ 502 w 508"/>
              <a:gd name="T31" fmla="*/ 129 h 237"/>
              <a:gd name="T32" fmla="*/ 502 w 508"/>
              <a:gd name="T33" fmla="*/ 142 h 237"/>
              <a:gd name="T34" fmla="*/ 481 w 508"/>
              <a:gd name="T35" fmla="*/ 163 h 237"/>
              <a:gd name="T36" fmla="*/ 461 w 508"/>
              <a:gd name="T37" fmla="*/ 183 h 237"/>
              <a:gd name="T38" fmla="*/ 427 w 508"/>
              <a:gd name="T39" fmla="*/ 203 h 237"/>
              <a:gd name="T40" fmla="*/ 393 w 508"/>
              <a:gd name="T41" fmla="*/ 217 h 237"/>
              <a:gd name="T42" fmla="*/ 305 w 508"/>
              <a:gd name="T43" fmla="*/ 230 h 237"/>
              <a:gd name="T44" fmla="*/ 203 w 508"/>
              <a:gd name="T45" fmla="*/ 230 h 237"/>
              <a:gd name="T46" fmla="*/ 115 w 508"/>
              <a:gd name="T47" fmla="*/ 217 h 237"/>
              <a:gd name="T48" fmla="*/ 75 w 508"/>
              <a:gd name="T49" fmla="*/ 203 h 237"/>
              <a:gd name="T50" fmla="*/ 41 w 508"/>
              <a:gd name="T51" fmla="*/ 183 h 237"/>
              <a:gd name="T52" fmla="*/ 20 w 508"/>
              <a:gd name="T53" fmla="*/ 163 h 237"/>
              <a:gd name="T54" fmla="*/ 0 w 508"/>
              <a:gd name="T55" fmla="*/ 142 h 237"/>
              <a:gd name="T56" fmla="*/ 0 w 508"/>
              <a:gd name="T57" fmla="*/ 129 h 237"/>
              <a:gd name="T58" fmla="*/ 20 w 508"/>
              <a:gd name="T59" fmla="*/ 129 h 237"/>
              <a:gd name="T60" fmla="*/ 20 w 508"/>
              <a:gd name="T61" fmla="*/ 135 h 237"/>
              <a:gd name="T62" fmla="*/ 34 w 508"/>
              <a:gd name="T63" fmla="*/ 149 h 237"/>
              <a:gd name="T64" fmla="*/ 54 w 508"/>
              <a:gd name="T65" fmla="*/ 169 h 237"/>
              <a:gd name="T66" fmla="*/ 81 w 508"/>
              <a:gd name="T67" fmla="*/ 183 h 237"/>
              <a:gd name="T68" fmla="*/ 115 w 508"/>
              <a:gd name="T69" fmla="*/ 196 h 237"/>
              <a:gd name="T70" fmla="*/ 203 w 508"/>
              <a:gd name="T71" fmla="*/ 210 h 237"/>
              <a:gd name="T72" fmla="*/ 298 w 508"/>
              <a:gd name="T73" fmla="*/ 210 h 237"/>
              <a:gd name="T74" fmla="*/ 386 w 508"/>
              <a:gd name="T75" fmla="*/ 196 h 237"/>
              <a:gd name="T76" fmla="*/ 420 w 508"/>
              <a:gd name="T77" fmla="*/ 183 h 237"/>
              <a:gd name="T78" fmla="*/ 447 w 508"/>
              <a:gd name="T79" fmla="*/ 169 h 237"/>
              <a:gd name="T80" fmla="*/ 468 w 508"/>
              <a:gd name="T81" fmla="*/ 149 h 237"/>
              <a:gd name="T82" fmla="*/ 481 w 508"/>
              <a:gd name="T83" fmla="*/ 135 h 237"/>
              <a:gd name="T84" fmla="*/ 481 w 508"/>
              <a:gd name="T85" fmla="*/ 129 h 237"/>
              <a:gd name="T86" fmla="*/ 488 w 508"/>
              <a:gd name="T87" fmla="*/ 115 h 237"/>
              <a:gd name="T88" fmla="*/ 481 w 508"/>
              <a:gd name="T89" fmla="*/ 108 h 237"/>
              <a:gd name="T90" fmla="*/ 481 w 508"/>
              <a:gd name="T91" fmla="*/ 102 h 237"/>
              <a:gd name="T92" fmla="*/ 468 w 508"/>
              <a:gd name="T93" fmla="*/ 81 h 237"/>
              <a:gd name="T94" fmla="*/ 447 w 508"/>
              <a:gd name="T95" fmla="*/ 61 h 237"/>
              <a:gd name="T96" fmla="*/ 420 w 508"/>
              <a:gd name="T97" fmla="*/ 47 h 237"/>
              <a:gd name="T98" fmla="*/ 346 w 508"/>
              <a:gd name="T99" fmla="*/ 27 h 237"/>
              <a:gd name="T100" fmla="*/ 251 w 508"/>
              <a:gd name="T101" fmla="*/ 20 h 237"/>
              <a:gd name="T102" fmla="*/ 156 w 508"/>
              <a:gd name="T103" fmla="*/ 27 h 237"/>
              <a:gd name="T104" fmla="*/ 81 w 508"/>
              <a:gd name="T105" fmla="*/ 47 h 237"/>
              <a:gd name="T106" fmla="*/ 54 w 508"/>
              <a:gd name="T107" fmla="*/ 61 h 237"/>
              <a:gd name="T108" fmla="*/ 34 w 508"/>
              <a:gd name="T109" fmla="*/ 81 h 237"/>
              <a:gd name="T110" fmla="*/ 20 w 508"/>
              <a:gd name="T111" fmla="*/ 102 h 237"/>
              <a:gd name="T112" fmla="*/ 20 w 508"/>
              <a:gd name="T113" fmla="*/ 108 h 237"/>
              <a:gd name="T114" fmla="*/ 20 w 508"/>
              <a:gd name="T115" fmla="*/ 115 h 237"/>
              <a:gd name="T116" fmla="*/ 20 w 508"/>
              <a:gd name="T117" fmla="*/ 129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08" h="237">
                <a:moveTo>
                  <a:pt x="0" y="115"/>
                </a:moveTo>
                <a:lnTo>
                  <a:pt x="0" y="115"/>
                </a:lnTo>
                <a:lnTo>
                  <a:pt x="0" y="102"/>
                </a:lnTo>
                <a:lnTo>
                  <a:pt x="0" y="102"/>
                </a:lnTo>
                <a:lnTo>
                  <a:pt x="0" y="88"/>
                </a:lnTo>
                <a:lnTo>
                  <a:pt x="7" y="88"/>
                </a:lnTo>
                <a:lnTo>
                  <a:pt x="20" y="68"/>
                </a:lnTo>
                <a:lnTo>
                  <a:pt x="20" y="68"/>
                </a:lnTo>
                <a:lnTo>
                  <a:pt x="41" y="47"/>
                </a:lnTo>
                <a:lnTo>
                  <a:pt x="41" y="47"/>
                </a:lnTo>
                <a:lnTo>
                  <a:pt x="75" y="27"/>
                </a:lnTo>
                <a:lnTo>
                  <a:pt x="75" y="27"/>
                </a:lnTo>
                <a:lnTo>
                  <a:pt x="109" y="13"/>
                </a:lnTo>
                <a:lnTo>
                  <a:pt x="156" y="7"/>
                </a:lnTo>
                <a:lnTo>
                  <a:pt x="203" y="0"/>
                </a:lnTo>
                <a:lnTo>
                  <a:pt x="251" y="0"/>
                </a:lnTo>
                <a:lnTo>
                  <a:pt x="298" y="0"/>
                </a:lnTo>
                <a:lnTo>
                  <a:pt x="346" y="7"/>
                </a:lnTo>
                <a:lnTo>
                  <a:pt x="393" y="13"/>
                </a:lnTo>
                <a:lnTo>
                  <a:pt x="427" y="27"/>
                </a:lnTo>
                <a:lnTo>
                  <a:pt x="427" y="27"/>
                </a:lnTo>
                <a:lnTo>
                  <a:pt x="461" y="47"/>
                </a:lnTo>
                <a:lnTo>
                  <a:pt x="461" y="47"/>
                </a:lnTo>
                <a:lnTo>
                  <a:pt x="481" y="68"/>
                </a:lnTo>
                <a:lnTo>
                  <a:pt x="481" y="68"/>
                </a:lnTo>
                <a:lnTo>
                  <a:pt x="502" y="88"/>
                </a:lnTo>
                <a:lnTo>
                  <a:pt x="502" y="88"/>
                </a:lnTo>
                <a:lnTo>
                  <a:pt x="502" y="102"/>
                </a:lnTo>
                <a:lnTo>
                  <a:pt x="502" y="102"/>
                </a:lnTo>
                <a:lnTo>
                  <a:pt x="508" y="115"/>
                </a:lnTo>
                <a:lnTo>
                  <a:pt x="508" y="115"/>
                </a:lnTo>
                <a:lnTo>
                  <a:pt x="502" y="129"/>
                </a:lnTo>
                <a:lnTo>
                  <a:pt x="502" y="129"/>
                </a:lnTo>
                <a:lnTo>
                  <a:pt x="502" y="142"/>
                </a:lnTo>
                <a:lnTo>
                  <a:pt x="502" y="142"/>
                </a:lnTo>
                <a:lnTo>
                  <a:pt x="481" y="163"/>
                </a:lnTo>
                <a:lnTo>
                  <a:pt x="481" y="163"/>
                </a:lnTo>
                <a:lnTo>
                  <a:pt x="461" y="183"/>
                </a:lnTo>
                <a:lnTo>
                  <a:pt x="461" y="183"/>
                </a:lnTo>
                <a:lnTo>
                  <a:pt x="427" y="203"/>
                </a:lnTo>
                <a:lnTo>
                  <a:pt x="427" y="203"/>
                </a:lnTo>
                <a:lnTo>
                  <a:pt x="393" y="217"/>
                </a:lnTo>
                <a:lnTo>
                  <a:pt x="346" y="224"/>
                </a:lnTo>
                <a:lnTo>
                  <a:pt x="305" y="230"/>
                </a:lnTo>
                <a:lnTo>
                  <a:pt x="251" y="237"/>
                </a:lnTo>
                <a:lnTo>
                  <a:pt x="203" y="230"/>
                </a:lnTo>
                <a:lnTo>
                  <a:pt x="156" y="224"/>
                </a:lnTo>
                <a:lnTo>
                  <a:pt x="115" y="217"/>
                </a:lnTo>
                <a:lnTo>
                  <a:pt x="75" y="203"/>
                </a:lnTo>
                <a:lnTo>
                  <a:pt x="75" y="203"/>
                </a:lnTo>
                <a:lnTo>
                  <a:pt x="41" y="183"/>
                </a:lnTo>
                <a:lnTo>
                  <a:pt x="41" y="183"/>
                </a:lnTo>
                <a:lnTo>
                  <a:pt x="20" y="163"/>
                </a:lnTo>
                <a:lnTo>
                  <a:pt x="20" y="163"/>
                </a:lnTo>
                <a:lnTo>
                  <a:pt x="7" y="142"/>
                </a:lnTo>
                <a:lnTo>
                  <a:pt x="0" y="142"/>
                </a:lnTo>
                <a:lnTo>
                  <a:pt x="0" y="129"/>
                </a:lnTo>
                <a:lnTo>
                  <a:pt x="0" y="129"/>
                </a:lnTo>
                <a:lnTo>
                  <a:pt x="0" y="115"/>
                </a:lnTo>
                <a:close/>
                <a:moveTo>
                  <a:pt x="20" y="129"/>
                </a:moveTo>
                <a:lnTo>
                  <a:pt x="20" y="122"/>
                </a:lnTo>
                <a:lnTo>
                  <a:pt x="20" y="135"/>
                </a:lnTo>
                <a:lnTo>
                  <a:pt x="20" y="129"/>
                </a:lnTo>
                <a:lnTo>
                  <a:pt x="34" y="149"/>
                </a:lnTo>
                <a:lnTo>
                  <a:pt x="34" y="149"/>
                </a:lnTo>
                <a:lnTo>
                  <a:pt x="54" y="169"/>
                </a:lnTo>
                <a:lnTo>
                  <a:pt x="54" y="169"/>
                </a:lnTo>
                <a:lnTo>
                  <a:pt x="81" y="183"/>
                </a:lnTo>
                <a:lnTo>
                  <a:pt x="81" y="183"/>
                </a:lnTo>
                <a:lnTo>
                  <a:pt x="115" y="196"/>
                </a:lnTo>
                <a:lnTo>
                  <a:pt x="156" y="203"/>
                </a:lnTo>
                <a:lnTo>
                  <a:pt x="203" y="210"/>
                </a:lnTo>
                <a:lnTo>
                  <a:pt x="251" y="217"/>
                </a:lnTo>
                <a:lnTo>
                  <a:pt x="298" y="210"/>
                </a:lnTo>
                <a:lnTo>
                  <a:pt x="346" y="203"/>
                </a:lnTo>
                <a:lnTo>
                  <a:pt x="386" y="196"/>
                </a:lnTo>
                <a:lnTo>
                  <a:pt x="420" y="183"/>
                </a:lnTo>
                <a:lnTo>
                  <a:pt x="420" y="183"/>
                </a:lnTo>
                <a:lnTo>
                  <a:pt x="447" y="169"/>
                </a:lnTo>
                <a:lnTo>
                  <a:pt x="447" y="169"/>
                </a:lnTo>
                <a:lnTo>
                  <a:pt x="468" y="149"/>
                </a:lnTo>
                <a:lnTo>
                  <a:pt x="468" y="149"/>
                </a:lnTo>
                <a:lnTo>
                  <a:pt x="481" y="129"/>
                </a:lnTo>
                <a:lnTo>
                  <a:pt x="481" y="135"/>
                </a:lnTo>
                <a:lnTo>
                  <a:pt x="481" y="122"/>
                </a:lnTo>
                <a:lnTo>
                  <a:pt x="481" y="129"/>
                </a:lnTo>
                <a:lnTo>
                  <a:pt x="488" y="115"/>
                </a:lnTo>
                <a:lnTo>
                  <a:pt x="488" y="115"/>
                </a:lnTo>
                <a:lnTo>
                  <a:pt x="481" y="108"/>
                </a:lnTo>
                <a:lnTo>
                  <a:pt x="481" y="108"/>
                </a:lnTo>
                <a:lnTo>
                  <a:pt x="481" y="95"/>
                </a:lnTo>
                <a:lnTo>
                  <a:pt x="481" y="102"/>
                </a:lnTo>
                <a:lnTo>
                  <a:pt x="468" y="81"/>
                </a:lnTo>
                <a:lnTo>
                  <a:pt x="468" y="81"/>
                </a:lnTo>
                <a:lnTo>
                  <a:pt x="447" y="61"/>
                </a:lnTo>
                <a:lnTo>
                  <a:pt x="447" y="61"/>
                </a:lnTo>
                <a:lnTo>
                  <a:pt x="420" y="47"/>
                </a:lnTo>
                <a:lnTo>
                  <a:pt x="420" y="47"/>
                </a:lnTo>
                <a:lnTo>
                  <a:pt x="386" y="34"/>
                </a:lnTo>
                <a:lnTo>
                  <a:pt x="346" y="27"/>
                </a:lnTo>
                <a:lnTo>
                  <a:pt x="298" y="20"/>
                </a:lnTo>
                <a:lnTo>
                  <a:pt x="251" y="20"/>
                </a:lnTo>
                <a:lnTo>
                  <a:pt x="203" y="20"/>
                </a:lnTo>
                <a:lnTo>
                  <a:pt x="156" y="27"/>
                </a:lnTo>
                <a:lnTo>
                  <a:pt x="115" y="34"/>
                </a:lnTo>
                <a:lnTo>
                  <a:pt x="81" y="47"/>
                </a:lnTo>
                <a:lnTo>
                  <a:pt x="81" y="47"/>
                </a:lnTo>
                <a:lnTo>
                  <a:pt x="54" y="61"/>
                </a:lnTo>
                <a:lnTo>
                  <a:pt x="54" y="61"/>
                </a:lnTo>
                <a:lnTo>
                  <a:pt x="34" y="81"/>
                </a:lnTo>
                <a:lnTo>
                  <a:pt x="34" y="81"/>
                </a:lnTo>
                <a:lnTo>
                  <a:pt x="20" y="102"/>
                </a:lnTo>
                <a:lnTo>
                  <a:pt x="20" y="95"/>
                </a:lnTo>
                <a:lnTo>
                  <a:pt x="20" y="108"/>
                </a:lnTo>
                <a:lnTo>
                  <a:pt x="20" y="108"/>
                </a:lnTo>
                <a:lnTo>
                  <a:pt x="20" y="115"/>
                </a:lnTo>
                <a:lnTo>
                  <a:pt x="20" y="115"/>
                </a:lnTo>
                <a:lnTo>
                  <a:pt x="20" y="129"/>
                </a:lnTo>
                <a:close/>
              </a:path>
            </a:pathLst>
          </a:custGeom>
          <a:solidFill>
            <a:srgbClr val="C0504D"/>
          </a:solidFill>
          <a:ln w="0">
            <a:solidFill>
              <a:srgbClr val="C0504D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27C169A5-7820-030F-0B3F-C8001D0587EE}"/>
              </a:ext>
            </a:extLst>
          </p:cNvPr>
          <p:cNvSpPr>
            <a:spLocks noEditPoints="1"/>
          </p:cNvSpPr>
          <p:nvPr/>
        </p:nvSpPr>
        <p:spPr bwMode="auto">
          <a:xfrm>
            <a:off x="7718426" y="2157413"/>
            <a:ext cx="860425" cy="558800"/>
          </a:xfrm>
          <a:custGeom>
            <a:avLst/>
            <a:gdLst>
              <a:gd name="T0" fmla="*/ 0 w 542"/>
              <a:gd name="T1" fmla="*/ 176 h 352"/>
              <a:gd name="T2" fmla="*/ 271 w 542"/>
              <a:gd name="T3" fmla="*/ 0 h 352"/>
              <a:gd name="T4" fmla="*/ 542 w 542"/>
              <a:gd name="T5" fmla="*/ 176 h 352"/>
              <a:gd name="T6" fmla="*/ 271 w 542"/>
              <a:gd name="T7" fmla="*/ 352 h 352"/>
              <a:gd name="T8" fmla="*/ 0 w 542"/>
              <a:gd name="T9" fmla="*/ 176 h 352"/>
              <a:gd name="T10" fmla="*/ 271 w 542"/>
              <a:gd name="T11" fmla="*/ 346 h 352"/>
              <a:gd name="T12" fmla="*/ 271 w 542"/>
              <a:gd name="T13" fmla="*/ 346 h 352"/>
              <a:gd name="T14" fmla="*/ 536 w 542"/>
              <a:gd name="T15" fmla="*/ 176 h 352"/>
              <a:gd name="T16" fmla="*/ 536 w 542"/>
              <a:gd name="T17" fmla="*/ 176 h 352"/>
              <a:gd name="T18" fmla="*/ 271 w 542"/>
              <a:gd name="T19" fmla="*/ 7 h 352"/>
              <a:gd name="T20" fmla="*/ 271 w 542"/>
              <a:gd name="T21" fmla="*/ 7 h 352"/>
              <a:gd name="T22" fmla="*/ 7 w 542"/>
              <a:gd name="T23" fmla="*/ 176 h 352"/>
              <a:gd name="T24" fmla="*/ 7 w 542"/>
              <a:gd name="T25" fmla="*/ 176 h 352"/>
              <a:gd name="T26" fmla="*/ 271 w 542"/>
              <a:gd name="T27" fmla="*/ 346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42" h="352">
                <a:moveTo>
                  <a:pt x="0" y="176"/>
                </a:moveTo>
                <a:lnTo>
                  <a:pt x="271" y="0"/>
                </a:lnTo>
                <a:lnTo>
                  <a:pt x="542" y="176"/>
                </a:lnTo>
                <a:lnTo>
                  <a:pt x="271" y="352"/>
                </a:lnTo>
                <a:lnTo>
                  <a:pt x="0" y="176"/>
                </a:lnTo>
                <a:close/>
                <a:moveTo>
                  <a:pt x="271" y="346"/>
                </a:moveTo>
                <a:lnTo>
                  <a:pt x="271" y="346"/>
                </a:lnTo>
                <a:lnTo>
                  <a:pt x="536" y="176"/>
                </a:lnTo>
                <a:lnTo>
                  <a:pt x="536" y="176"/>
                </a:lnTo>
                <a:lnTo>
                  <a:pt x="271" y="7"/>
                </a:lnTo>
                <a:lnTo>
                  <a:pt x="271" y="7"/>
                </a:lnTo>
                <a:lnTo>
                  <a:pt x="7" y="176"/>
                </a:lnTo>
                <a:lnTo>
                  <a:pt x="7" y="176"/>
                </a:lnTo>
                <a:lnTo>
                  <a:pt x="271" y="346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3746D5B0-FE9C-E435-98DE-B330E9E1F508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900" smtClean="0">
                <a:solidFill>
                  <a:srgbClr val="000000"/>
                </a:solidFill>
              </a:rPr>
              <a:pPr/>
              <a:t>14</a:t>
            </a:fld>
            <a:endParaRPr lang="en-US" altLang="ko-KR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04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051D8B-6D7B-42A5-B1E8-E317422C6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8" y="1477184"/>
            <a:ext cx="8004742" cy="47979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F346CE-2C79-3A61-220D-B2C5F9523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98" y="907158"/>
            <a:ext cx="5809992" cy="114005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48284E8-BE63-3463-494D-380593BC47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97" b="10322"/>
          <a:stretch/>
        </p:blipFill>
        <p:spPr>
          <a:xfrm>
            <a:off x="5436227" y="1659564"/>
            <a:ext cx="4316441" cy="48663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56815607-FF17-B1FF-EAF5-419A24E563D7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5F90A6-1693-4927-8A14-8213C2316BF3}" type="slidenum">
              <a:rPr lang="ko-KR" altLang="en-US" sz="900" smtClean="0"/>
              <a:pPr/>
              <a:t>15</a:t>
            </a:fld>
            <a:endParaRPr lang="ko-KR" alt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209D9-F6BC-0BFC-BD9C-A4A5AB1E57FF}"/>
              </a:ext>
            </a:extLst>
          </p:cNvPr>
          <p:cNvSpPr txBox="1"/>
          <p:nvPr/>
        </p:nvSpPr>
        <p:spPr>
          <a:xfrm>
            <a:off x="0" y="293448"/>
            <a:ext cx="2372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cs typeface="Pretendard" panose="02000503000000020004" pitchFamily="50" charset="-127"/>
              </a:rPr>
              <a:t>Project Mgmt  </a:t>
            </a:r>
            <a:r>
              <a:rPr kumimoji="1" lang="en-US" altLang="ko-KR" dirty="0">
                <a:cs typeface="Pretendard" panose="02000503000000020004" pitchFamily="50" charset="-127"/>
              </a:rPr>
              <a:t>Time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F6EEE9-DA4A-7831-B359-1DBA08E7FBC4}"/>
              </a:ext>
            </a:extLst>
          </p:cNvPr>
          <p:cNvSpPr txBox="1"/>
          <p:nvPr/>
        </p:nvSpPr>
        <p:spPr>
          <a:xfrm>
            <a:off x="6945128" y="907158"/>
            <a:ext cx="2047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latin typeface="+mj-ea"/>
                <a:ea typeface="+mj-ea"/>
              </a:rPr>
              <a:t>Milestone Details</a:t>
            </a:r>
            <a:endParaRPr kumimoji="1"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72078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F6349F-B930-48C4-B8FE-295BB85975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622" y="1117993"/>
            <a:ext cx="4329481" cy="36274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5F0057-3246-446D-B377-25478B182307}"/>
              </a:ext>
            </a:extLst>
          </p:cNvPr>
          <p:cNvSpPr txBox="1"/>
          <p:nvPr/>
        </p:nvSpPr>
        <p:spPr>
          <a:xfrm>
            <a:off x="6015063" y="1541356"/>
            <a:ext cx="2047728" cy="267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rgbClr val="8B90C7"/>
                </a:solidFill>
                <a:latin typeface="+mj-ea"/>
                <a:ea typeface="+mj-ea"/>
              </a:rPr>
              <a:t>Activity Details</a:t>
            </a:r>
            <a:endParaRPr kumimoji="1" lang="ko-KR" altLang="en-US" sz="1138" b="1" dirty="0">
              <a:solidFill>
                <a:srgbClr val="8B90C7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E41F8-1903-4FB3-B8DA-9BDE25FCF9E0}"/>
              </a:ext>
            </a:extLst>
          </p:cNvPr>
          <p:cNvSpPr txBox="1"/>
          <p:nvPr/>
        </p:nvSpPr>
        <p:spPr>
          <a:xfrm>
            <a:off x="7992353" y="4785670"/>
            <a:ext cx="495088" cy="19032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29250" tIns="29250" rIns="29250" bIns="29250" rtlCol="0">
            <a:spAutoFit/>
          </a:bodyPr>
          <a:lstStyle/>
          <a:p>
            <a:r>
              <a:rPr lang="ko-KR" altLang="en-US" sz="853" b="1" dirty="0">
                <a:solidFill>
                  <a:schemeClr val="accent1">
                    <a:lumMod val="50000"/>
                  </a:schemeClr>
                </a:solidFill>
              </a:rPr>
              <a:t>표준문서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64A4-B29E-45B9-9758-35190BD8E77B}"/>
              </a:ext>
            </a:extLst>
          </p:cNvPr>
          <p:cNvSpPr txBox="1"/>
          <p:nvPr/>
        </p:nvSpPr>
        <p:spPr>
          <a:xfrm>
            <a:off x="8594154" y="4785669"/>
            <a:ext cx="495088" cy="19032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29250" tIns="29250" rIns="29250" bIns="29250" rtlCol="0">
            <a:spAutoFit/>
          </a:bodyPr>
          <a:lstStyle/>
          <a:p>
            <a:r>
              <a:rPr lang="ko-KR" altLang="en-US" sz="853" b="1" dirty="0">
                <a:solidFill>
                  <a:schemeClr val="accent1">
                    <a:lumMod val="50000"/>
                  </a:schemeClr>
                </a:solidFill>
              </a:rPr>
              <a:t>참고문서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35A305-F3A5-41AC-BBFF-DE0BA31965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10903" y="1975230"/>
            <a:ext cx="3861097" cy="399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042549EC-F5E0-4D23-BCBA-E121BE31FC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716" y="4564077"/>
            <a:ext cx="5331779" cy="19877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15FBA93-827C-4845-A489-33338E87034A}"/>
              </a:ext>
            </a:extLst>
          </p:cNvPr>
          <p:cNvSpPr/>
          <p:nvPr/>
        </p:nvSpPr>
        <p:spPr>
          <a:xfrm>
            <a:off x="314622" y="1904473"/>
            <a:ext cx="396281" cy="141514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32F78F8-27E4-4FD4-AD77-9501EF2ADA73}"/>
              </a:ext>
            </a:extLst>
          </p:cNvPr>
          <p:cNvSpPr/>
          <p:nvPr/>
        </p:nvSpPr>
        <p:spPr>
          <a:xfrm>
            <a:off x="5092127" y="3906752"/>
            <a:ext cx="1137819" cy="149112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8E462E-74C0-4394-8EED-EFC68C1BEF6A}"/>
              </a:ext>
            </a:extLst>
          </p:cNvPr>
          <p:cNvSpPr txBox="1"/>
          <p:nvPr/>
        </p:nvSpPr>
        <p:spPr>
          <a:xfrm>
            <a:off x="8588359" y="4300426"/>
            <a:ext cx="895839" cy="19032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29250" tIns="29250" rIns="29250" bIns="29250" rtlCol="0">
            <a:spAutoFit/>
          </a:bodyPr>
          <a:lstStyle/>
          <a:p>
            <a:r>
              <a:rPr lang="en-US" altLang="ko-KR" sz="853" b="1" dirty="0">
                <a:solidFill>
                  <a:schemeClr val="accent1">
                    <a:lumMod val="50000"/>
                  </a:schemeClr>
                </a:solidFill>
              </a:rPr>
              <a:t>Lessons</a:t>
            </a:r>
            <a:r>
              <a:rPr lang="ko-KR" altLang="en-US" sz="853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853" b="1" dirty="0">
                <a:solidFill>
                  <a:schemeClr val="accent1">
                    <a:lumMod val="50000"/>
                  </a:schemeClr>
                </a:solidFill>
              </a:rPr>
              <a:t>Learned</a:t>
            </a:r>
            <a:endParaRPr lang="ko-KR" altLang="en-US" sz="853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실행 단추: 앞으로 또는 다음으로 이동 2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75A8F4E9-D7C0-40F6-9DCF-B6FB87DBFA85}"/>
              </a:ext>
            </a:extLst>
          </p:cNvPr>
          <p:cNvSpPr/>
          <p:nvPr/>
        </p:nvSpPr>
        <p:spPr>
          <a:xfrm>
            <a:off x="7936831" y="4482117"/>
            <a:ext cx="526559" cy="526559"/>
          </a:xfrm>
          <a:prstGeom prst="actionButtonForwardNex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AF05A2F-57A9-A795-4AFA-07FF89E8C893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5F90A6-1693-4927-8A14-8213C2316BF3}" type="slidenum">
              <a:rPr lang="ko-KR" altLang="en-US" sz="900" smtClean="0"/>
              <a:pPr/>
              <a:t>16</a:t>
            </a:fld>
            <a:endParaRPr lang="ko-KR" alt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DBEB4-FAE0-D79D-EC3A-45F5283387EE}"/>
              </a:ext>
            </a:extLst>
          </p:cNvPr>
          <p:cNvSpPr txBox="1"/>
          <p:nvPr/>
        </p:nvSpPr>
        <p:spPr>
          <a:xfrm>
            <a:off x="0" y="293448"/>
            <a:ext cx="2372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cs typeface="Pretendard" panose="02000503000000020004" pitchFamily="50" charset="-127"/>
              </a:rPr>
              <a:t>Project Mgmt  </a:t>
            </a:r>
            <a:r>
              <a:rPr kumimoji="1" lang="en-US" altLang="ko-KR" dirty="0">
                <a:cs typeface="Pretendard" panose="02000503000000020004" pitchFamily="50" charset="-127"/>
              </a:rPr>
              <a:t>Time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3C9AF3-25DF-4306-B072-15FBA1E658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4103" y="1822072"/>
            <a:ext cx="4947276" cy="45765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AA3A00-1FC7-DC6C-1730-53A90F475995}"/>
              </a:ext>
            </a:extLst>
          </p:cNvPr>
          <p:cNvSpPr txBox="1"/>
          <p:nvPr/>
        </p:nvSpPr>
        <p:spPr>
          <a:xfrm>
            <a:off x="1495782" y="4588355"/>
            <a:ext cx="2047728" cy="267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j-ea"/>
                <a:ea typeface="+mj-ea"/>
              </a:rPr>
              <a:t>Task Details</a:t>
            </a:r>
            <a:endParaRPr kumimoji="1" lang="ko-KR" altLang="en-US" sz="1138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CC112-4839-8050-91AF-8AD8A7B76C28}"/>
              </a:ext>
            </a:extLst>
          </p:cNvPr>
          <p:cNvSpPr txBox="1"/>
          <p:nvPr/>
        </p:nvSpPr>
        <p:spPr>
          <a:xfrm>
            <a:off x="7715149" y="810216"/>
            <a:ext cx="2047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latin typeface="+mj-ea"/>
                <a:ea typeface="+mj-ea"/>
              </a:rPr>
              <a:t>Activity , Task</a:t>
            </a:r>
            <a:r>
              <a:rPr kumimoji="1" lang="ko-KR" altLang="en-US" sz="1400" b="1" dirty="0">
                <a:latin typeface="+mj-ea"/>
                <a:ea typeface="+mj-ea"/>
              </a:rPr>
              <a:t> </a:t>
            </a:r>
            <a:r>
              <a:rPr kumimoji="1" lang="en-US" altLang="ko-KR" sz="1400" b="1" dirty="0">
                <a:latin typeface="+mj-ea"/>
                <a:ea typeface="+mj-ea"/>
              </a:rPr>
              <a:t>Details</a:t>
            </a:r>
            <a:endParaRPr kumimoji="1" lang="ko-KR" altLang="en-US" sz="1400" b="1" dirty="0">
              <a:latin typeface="+mj-ea"/>
              <a:ea typeface="+mj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2B378D8-1037-52C5-5BDC-A8709DBD4FD4}"/>
              </a:ext>
            </a:extLst>
          </p:cNvPr>
          <p:cNvCxnSpPr>
            <a:cxnSpLocks/>
          </p:cNvCxnSpPr>
          <p:nvPr/>
        </p:nvCxnSpPr>
        <p:spPr>
          <a:xfrm flipH="1">
            <a:off x="2916455" y="4218947"/>
            <a:ext cx="1797299" cy="266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0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6">
            <a:extLst>
              <a:ext uri="{FF2B5EF4-FFF2-40B4-BE49-F238E27FC236}">
                <a16:creationId xmlns:a16="http://schemas.microsoft.com/office/drawing/2014/main" id="{EA4FDAB1-18E8-BB92-2B16-5BBB204FC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49" y="804569"/>
            <a:ext cx="7519238" cy="3507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C3E6D9-E837-80A0-80F5-71D6D491B2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8652" y="1457419"/>
            <a:ext cx="3874610" cy="517194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6DC8B16-1F83-8324-EBA9-6FC45408F09F}"/>
              </a:ext>
            </a:extLst>
          </p:cNvPr>
          <p:cNvSpPr/>
          <p:nvPr/>
        </p:nvSpPr>
        <p:spPr>
          <a:xfrm>
            <a:off x="5841401" y="1401334"/>
            <a:ext cx="3921861" cy="5228034"/>
          </a:xfrm>
          <a:prstGeom prst="roundRect">
            <a:avLst>
              <a:gd name="adj" fmla="val 5824"/>
            </a:avLst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A3DF6B-0E63-E5C7-A5A7-A937F45B5A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3402" y="2421145"/>
            <a:ext cx="4549114" cy="42082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444C050-728D-F496-69C0-9946A6CF4D7C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5F90A6-1693-4927-8A14-8213C2316BF3}" type="slidenum">
              <a:rPr lang="ko-KR" altLang="en-US" sz="900" smtClean="0"/>
              <a:pPr/>
              <a:t>17</a:t>
            </a:fld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E5930-53E6-D9DD-0888-A5002F86DC98}"/>
              </a:ext>
            </a:extLst>
          </p:cNvPr>
          <p:cNvSpPr txBox="1"/>
          <p:nvPr/>
        </p:nvSpPr>
        <p:spPr>
          <a:xfrm>
            <a:off x="0" y="293448"/>
            <a:ext cx="2372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cs typeface="Pretendard" panose="02000503000000020004" pitchFamily="50" charset="-127"/>
              </a:rPr>
              <a:t>Project Mgmt  </a:t>
            </a:r>
            <a:r>
              <a:rPr kumimoji="1" lang="en-US" altLang="ko-KR" dirty="0">
                <a:cs typeface="Pretendard" panose="02000503000000020004" pitchFamily="50" charset="-127"/>
              </a:rPr>
              <a:t>Time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FA639-59D8-ACC4-9099-276A25F02DF4}"/>
              </a:ext>
            </a:extLst>
          </p:cNvPr>
          <p:cNvSpPr txBox="1"/>
          <p:nvPr/>
        </p:nvSpPr>
        <p:spPr>
          <a:xfrm>
            <a:off x="7715534" y="1065514"/>
            <a:ext cx="2047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latin typeface="+mj-ea"/>
                <a:ea typeface="+mj-ea"/>
              </a:rPr>
              <a:t>Activity</a:t>
            </a:r>
            <a:r>
              <a:rPr kumimoji="1" lang="ko-KR" altLang="en-US" sz="1400" b="1" dirty="0">
                <a:latin typeface="+mj-ea"/>
                <a:ea typeface="+mj-ea"/>
              </a:rPr>
              <a:t> </a:t>
            </a:r>
            <a:r>
              <a:rPr kumimoji="1" lang="en-US" altLang="ko-KR" sz="1400" b="1" dirty="0">
                <a:latin typeface="+mj-ea"/>
                <a:ea typeface="+mj-ea"/>
              </a:rPr>
              <a:t>Details</a:t>
            </a:r>
            <a:endParaRPr kumimoji="1"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704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928E575-B6A6-E9EF-7C69-1B18B1526AE7}"/>
              </a:ext>
            </a:extLst>
          </p:cNvPr>
          <p:cNvGrpSpPr/>
          <p:nvPr/>
        </p:nvGrpSpPr>
        <p:grpSpPr>
          <a:xfrm>
            <a:off x="156650" y="843002"/>
            <a:ext cx="4415543" cy="2487339"/>
            <a:chOff x="156650" y="843002"/>
            <a:chExt cx="4415543" cy="24873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E8268E-BF02-D3DF-D3CB-77993CCBF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043" y="1245997"/>
              <a:ext cx="678154" cy="134552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4418A9-126B-3DDF-DFE2-5011A20F7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757" y="1257264"/>
              <a:ext cx="480901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Task</a:t>
              </a:r>
              <a:r>
                <a:rPr kumimoji="0" lang="ko-KR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 #1</a:t>
              </a: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-1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B3618-018D-41DE-AB54-5FE714EE9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043" y="1405012"/>
              <a:ext cx="678154" cy="134552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12EE2E-1070-18B4-68A3-59ECAC9AC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757" y="1421025"/>
              <a:ext cx="480901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Task</a:t>
              </a:r>
              <a:r>
                <a:rPr kumimoji="0" lang="ko-KR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 #</a:t>
              </a: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1-2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788874-7C6C-CCEC-A358-01FC5EA03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5405" y="1556448"/>
              <a:ext cx="678154" cy="134552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F9D3D2B-7B5C-B122-5AAF-9564F717C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4769" y="1574639"/>
              <a:ext cx="480901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Task</a:t>
              </a:r>
              <a:r>
                <a:rPr kumimoji="0" lang="ko-KR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 #</a:t>
              </a: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2-1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C63E126-E940-5213-32B7-99B06B784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5405" y="1720209"/>
              <a:ext cx="678154" cy="134552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775071C-71D2-42D2-2A13-9982AEA48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4769" y="1733654"/>
              <a:ext cx="480901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Task</a:t>
              </a:r>
              <a:r>
                <a:rPr kumimoji="0" lang="ko-KR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 #</a:t>
              </a: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2-2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F979DF2-97FB-0F40-602D-1A7F43EEF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5405" y="1873291"/>
              <a:ext cx="678154" cy="134552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DBDB49-4195-84C2-683D-97497D99C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4769" y="1891481"/>
              <a:ext cx="480901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Task</a:t>
              </a:r>
              <a:r>
                <a:rPr kumimoji="0" lang="ko-KR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 #</a:t>
              </a: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2-3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DFA39A-9DD0-7C2C-4C59-5F165E290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043" y="1562840"/>
              <a:ext cx="678154" cy="134552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F33580F4-FAB1-C18D-6653-1FFF5C727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358" y="1569360"/>
              <a:ext cx="480901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Task</a:t>
              </a:r>
              <a:r>
                <a:rPr kumimoji="0" lang="ko-KR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 #</a:t>
              </a: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1-</a:t>
              </a:r>
              <a:r>
                <a:rPr kumimoji="0" lang="ko-KR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3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1473DE69-E6C6-472E-901E-909993295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590" y="1016257"/>
              <a:ext cx="1672362" cy="170881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80CD66D0-4A36-6A18-EED7-D9A19D076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734" y="1019031"/>
              <a:ext cx="647613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5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Activity #1</a:t>
              </a:r>
              <a:endPara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C3D8A62D-B53C-A5CA-5967-D6016BF0A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8952" y="1283314"/>
              <a:ext cx="1625205" cy="17088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30FABE11-2644-1200-A96A-B5712D7E1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57" y="1015209"/>
              <a:ext cx="365845" cy="126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normalizeH="0" baseline="0" dirty="0">
                  <a:ln>
                    <a:noFill/>
                  </a:ln>
                  <a:effectLst/>
                  <a:latin typeface="+mj-ea"/>
                  <a:ea typeface="+mj-ea"/>
                </a:rPr>
                <a:t>Activity</a:t>
              </a:r>
              <a:endParaRPr kumimoji="0" lang="ko-KR" altLang="ko-KR" sz="2800" b="0" i="0" u="none" strike="noStrike" cap="none" normalizeH="0" baseline="0" dirty="0">
                <a:ln>
                  <a:noFill/>
                </a:ln>
                <a:effectLst/>
                <a:latin typeface="+mj-ea"/>
                <a:ea typeface="+mj-ea"/>
              </a:endParaRPr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AC149C12-4F5D-B60A-2343-B48C1F33C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037" y="1494150"/>
              <a:ext cx="219507" cy="126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normalizeH="0" baseline="0" dirty="0">
                  <a:ln>
                    <a:noFill/>
                  </a:ln>
                  <a:effectLst/>
                  <a:latin typeface="+mj-ea"/>
                  <a:ea typeface="+mj-ea"/>
                </a:rPr>
                <a:t>Task</a:t>
              </a:r>
              <a:endParaRPr kumimoji="0" lang="ko-KR" altLang="ko-KR" sz="2800" b="0" i="0" u="none" strike="noStrike" cap="none" normalizeH="0" baseline="0" dirty="0">
                <a:ln>
                  <a:noFill/>
                </a:ln>
                <a:effectLst/>
                <a:latin typeface="+mj-ea"/>
                <a:ea typeface="+mj-ea"/>
              </a:endParaRPr>
            </a:p>
          </p:txBody>
        </p:sp>
        <p:sp>
          <p:nvSpPr>
            <p:cNvPr id="60" name="Rectangle 57">
              <a:extLst>
                <a:ext uri="{FF2B5EF4-FFF2-40B4-BE49-F238E27FC236}">
                  <a16:creationId xmlns:a16="http://schemas.microsoft.com/office/drawing/2014/main" id="{B2C96E02-6CB8-1473-4D14-9BFE7096D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9862" y="1733721"/>
              <a:ext cx="47619" cy="103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, 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pic>
          <p:nvPicPr>
            <p:cNvPr id="1087" name="Picture 63">
              <a:extLst>
                <a:ext uri="{FF2B5EF4-FFF2-40B4-BE49-F238E27FC236}">
                  <a16:creationId xmlns:a16="http://schemas.microsoft.com/office/drawing/2014/main" id="{3F383ED3-EF60-B765-B16B-3C7085EBF8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01" y="2225405"/>
              <a:ext cx="4405191" cy="103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48747A3B-DE05-7121-C7A2-0BE4992AC2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650" y="2219472"/>
              <a:ext cx="4415543" cy="1044275"/>
            </a:xfrm>
            <a:custGeom>
              <a:avLst/>
              <a:gdLst>
                <a:gd name="T0" fmla="*/ 0 w 3839"/>
                <a:gd name="T1" fmla="*/ 0 h 880"/>
                <a:gd name="T2" fmla="*/ 3839 w 3839"/>
                <a:gd name="T3" fmla="*/ 0 h 880"/>
                <a:gd name="T4" fmla="*/ 3839 w 3839"/>
                <a:gd name="T5" fmla="*/ 880 h 880"/>
                <a:gd name="T6" fmla="*/ 0 w 3839"/>
                <a:gd name="T7" fmla="*/ 880 h 880"/>
                <a:gd name="T8" fmla="*/ 0 w 3839"/>
                <a:gd name="T9" fmla="*/ 0 h 880"/>
                <a:gd name="T10" fmla="*/ 5 w 3839"/>
                <a:gd name="T11" fmla="*/ 880 h 880"/>
                <a:gd name="T12" fmla="*/ 5 w 3839"/>
                <a:gd name="T13" fmla="*/ 875 h 880"/>
                <a:gd name="T14" fmla="*/ 3839 w 3839"/>
                <a:gd name="T15" fmla="*/ 875 h 880"/>
                <a:gd name="T16" fmla="*/ 3835 w 3839"/>
                <a:gd name="T17" fmla="*/ 880 h 880"/>
                <a:gd name="T18" fmla="*/ 3835 w 3839"/>
                <a:gd name="T19" fmla="*/ 5 h 880"/>
                <a:gd name="T20" fmla="*/ 3839 w 3839"/>
                <a:gd name="T21" fmla="*/ 5 h 880"/>
                <a:gd name="T22" fmla="*/ 5 w 3839"/>
                <a:gd name="T23" fmla="*/ 5 h 880"/>
                <a:gd name="T24" fmla="*/ 5 w 3839"/>
                <a:gd name="T25" fmla="*/ 5 h 880"/>
                <a:gd name="T26" fmla="*/ 5 w 3839"/>
                <a:gd name="T27" fmla="*/ 88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9" h="880">
                  <a:moveTo>
                    <a:pt x="0" y="0"/>
                  </a:moveTo>
                  <a:lnTo>
                    <a:pt x="3839" y="0"/>
                  </a:lnTo>
                  <a:lnTo>
                    <a:pt x="3839" y="880"/>
                  </a:lnTo>
                  <a:lnTo>
                    <a:pt x="0" y="880"/>
                  </a:lnTo>
                  <a:lnTo>
                    <a:pt x="0" y="0"/>
                  </a:lnTo>
                  <a:close/>
                  <a:moveTo>
                    <a:pt x="5" y="880"/>
                  </a:moveTo>
                  <a:lnTo>
                    <a:pt x="5" y="875"/>
                  </a:lnTo>
                  <a:lnTo>
                    <a:pt x="3839" y="875"/>
                  </a:lnTo>
                  <a:lnTo>
                    <a:pt x="3835" y="880"/>
                  </a:lnTo>
                  <a:lnTo>
                    <a:pt x="3835" y="5"/>
                  </a:lnTo>
                  <a:lnTo>
                    <a:pt x="3839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8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67" name="Rectangle 65">
              <a:extLst>
                <a:ext uri="{FF2B5EF4-FFF2-40B4-BE49-F238E27FC236}">
                  <a16:creationId xmlns:a16="http://schemas.microsoft.com/office/drawing/2014/main" id="{211B3344-A614-CA5A-CF8F-8F02E4AEC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397" y="2542248"/>
              <a:ext cx="837331" cy="652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EDEF7A2A-6BCD-5C79-6A5A-5F2975A69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397" y="2777210"/>
              <a:ext cx="837331" cy="652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93C85E79-68A1-E2B1-5857-006FBCAD66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6397" y="2777210"/>
              <a:ext cx="841932" cy="71201"/>
            </a:xfrm>
            <a:custGeom>
              <a:avLst/>
              <a:gdLst>
                <a:gd name="T0" fmla="*/ 0 w 732"/>
                <a:gd name="T1" fmla="*/ 0 h 60"/>
                <a:gd name="T2" fmla="*/ 732 w 732"/>
                <a:gd name="T3" fmla="*/ 0 h 60"/>
                <a:gd name="T4" fmla="*/ 732 w 732"/>
                <a:gd name="T5" fmla="*/ 60 h 60"/>
                <a:gd name="T6" fmla="*/ 0 w 732"/>
                <a:gd name="T7" fmla="*/ 60 h 60"/>
                <a:gd name="T8" fmla="*/ 0 w 732"/>
                <a:gd name="T9" fmla="*/ 0 h 60"/>
                <a:gd name="T10" fmla="*/ 5 w 732"/>
                <a:gd name="T11" fmla="*/ 55 h 60"/>
                <a:gd name="T12" fmla="*/ 0 w 732"/>
                <a:gd name="T13" fmla="*/ 55 h 60"/>
                <a:gd name="T14" fmla="*/ 728 w 732"/>
                <a:gd name="T15" fmla="*/ 55 h 60"/>
                <a:gd name="T16" fmla="*/ 728 w 732"/>
                <a:gd name="T17" fmla="*/ 55 h 60"/>
                <a:gd name="T18" fmla="*/ 728 w 732"/>
                <a:gd name="T19" fmla="*/ 0 h 60"/>
                <a:gd name="T20" fmla="*/ 728 w 732"/>
                <a:gd name="T21" fmla="*/ 5 h 60"/>
                <a:gd name="T22" fmla="*/ 0 w 732"/>
                <a:gd name="T23" fmla="*/ 5 h 60"/>
                <a:gd name="T24" fmla="*/ 5 w 732"/>
                <a:gd name="T25" fmla="*/ 0 h 60"/>
                <a:gd name="T26" fmla="*/ 5 w 732"/>
                <a:gd name="T27" fmla="*/ 5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2" h="60">
                  <a:moveTo>
                    <a:pt x="0" y="0"/>
                  </a:moveTo>
                  <a:lnTo>
                    <a:pt x="732" y="0"/>
                  </a:lnTo>
                  <a:lnTo>
                    <a:pt x="732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55"/>
                  </a:moveTo>
                  <a:lnTo>
                    <a:pt x="0" y="55"/>
                  </a:lnTo>
                  <a:lnTo>
                    <a:pt x="728" y="55"/>
                  </a:lnTo>
                  <a:lnTo>
                    <a:pt x="728" y="55"/>
                  </a:lnTo>
                  <a:lnTo>
                    <a:pt x="728" y="0"/>
                  </a:lnTo>
                  <a:lnTo>
                    <a:pt x="728" y="5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0" name="Rectangle 68">
              <a:extLst>
                <a:ext uri="{FF2B5EF4-FFF2-40B4-BE49-F238E27FC236}">
                  <a16:creationId xmlns:a16="http://schemas.microsoft.com/office/drawing/2014/main" id="{4A1C0B8D-CBA1-F08C-6D04-507534AFA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397" y="3018104"/>
              <a:ext cx="837331" cy="652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1" name="Freeform 69">
              <a:extLst>
                <a:ext uri="{FF2B5EF4-FFF2-40B4-BE49-F238E27FC236}">
                  <a16:creationId xmlns:a16="http://schemas.microsoft.com/office/drawing/2014/main" id="{AC6EF5B6-2691-C826-093A-AF985A3446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6397" y="3018104"/>
              <a:ext cx="841932" cy="70014"/>
            </a:xfrm>
            <a:custGeom>
              <a:avLst/>
              <a:gdLst>
                <a:gd name="T0" fmla="*/ 0 w 732"/>
                <a:gd name="T1" fmla="*/ 0 h 59"/>
                <a:gd name="T2" fmla="*/ 732 w 732"/>
                <a:gd name="T3" fmla="*/ 0 h 59"/>
                <a:gd name="T4" fmla="*/ 732 w 732"/>
                <a:gd name="T5" fmla="*/ 59 h 59"/>
                <a:gd name="T6" fmla="*/ 0 w 732"/>
                <a:gd name="T7" fmla="*/ 59 h 59"/>
                <a:gd name="T8" fmla="*/ 0 w 732"/>
                <a:gd name="T9" fmla="*/ 0 h 59"/>
                <a:gd name="T10" fmla="*/ 5 w 732"/>
                <a:gd name="T11" fmla="*/ 55 h 59"/>
                <a:gd name="T12" fmla="*/ 0 w 732"/>
                <a:gd name="T13" fmla="*/ 55 h 59"/>
                <a:gd name="T14" fmla="*/ 728 w 732"/>
                <a:gd name="T15" fmla="*/ 55 h 59"/>
                <a:gd name="T16" fmla="*/ 728 w 732"/>
                <a:gd name="T17" fmla="*/ 55 h 59"/>
                <a:gd name="T18" fmla="*/ 728 w 732"/>
                <a:gd name="T19" fmla="*/ 0 h 59"/>
                <a:gd name="T20" fmla="*/ 728 w 732"/>
                <a:gd name="T21" fmla="*/ 4 h 59"/>
                <a:gd name="T22" fmla="*/ 0 w 732"/>
                <a:gd name="T23" fmla="*/ 4 h 59"/>
                <a:gd name="T24" fmla="*/ 5 w 732"/>
                <a:gd name="T25" fmla="*/ 0 h 59"/>
                <a:gd name="T26" fmla="*/ 5 w 732"/>
                <a:gd name="T27" fmla="*/ 5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2" h="59">
                  <a:moveTo>
                    <a:pt x="0" y="0"/>
                  </a:moveTo>
                  <a:lnTo>
                    <a:pt x="732" y="0"/>
                  </a:lnTo>
                  <a:lnTo>
                    <a:pt x="732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5" y="55"/>
                  </a:moveTo>
                  <a:lnTo>
                    <a:pt x="0" y="55"/>
                  </a:lnTo>
                  <a:lnTo>
                    <a:pt x="728" y="55"/>
                  </a:lnTo>
                  <a:lnTo>
                    <a:pt x="728" y="55"/>
                  </a:lnTo>
                  <a:lnTo>
                    <a:pt x="728" y="0"/>
                  </a:lnTo>
                  <a:lnTo>
                    <a:pt x="728" y="4"/>
                  </a:lnTo>
                  <a:lnTo>
                    <a:pt x="0" y="4"/>
                  </a:lnTo>
                  <a:lnTo>
                    <a:pt x="5" y="0"/>
                  </a:lnTo>
                  <a:lnTo>
                    <a:pt x="5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2" name="Rectangle 70">
              <a:extLst>
                <a:ext uri="{FF2B5EF4-FFF2-40B4-BE49-F238E27FC236}">
                  <a16:creationId xmlns:a16="http://schemas.microsoft.com/office/drawing/2014/main" id="{E3EF9396-8AB8-3969-0D61-7BA9F6C4F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6397" y="3137959"/>
              <a:ext cx="837331" cy="652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3" name="Freeform 71">
              <a:extLst>
                <a:ext uri="{FF2B5EF4-FFF2-40B4-BE49-F238E27FC236}">
                  <a16:creationId xmlns:a16="http://schemas.microsoft.com/office/drawing/2014/main" id="{1775E5BF-BA7E-22F1-5C91-4E1AD728F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6397" y="3137959"/>
              <a:ext cx="841932" cy="71201"/>
            </a:xfrm>
            <a:custGeom>
              <a:avLst/>
              <a:gdLst>
                <a:gd name="T0" fmla="*/ 0 w 732"/>
                <a:gd name="T1" fmla="*/ 0 h 60"/>
                <a:gd name="T2" fmla="*/ 732 w 732"/>
                <a:gd name="T3" fmla="*/ 0 h 60"/>
                <a:gd name="T4" fmla="*/ 732 w 732"/>
                <a:gd name="T5" fmla="*/ 60 h 60"/>
                <a:gd name="T6" fmla="*/ 0 w 732"/>
                <a:gd name="T7" fmla="*/ 60 h 60"/>
                <a:gd name="T8" fmla="*/ 0 w 732"/>
                <a:gd name="T9" fmla="*/ 0 h 60"/>
                <a:gd name="T10" fmla="*/ 5 w 732"/>
                <a:gd name="T11" fmla="*/ 55 h 60"/>
                <a:gd name="T12" fmla="*/ 0 w 732"/>
                <a:gd name="T13" fmla="*/ 55 h 60"/>
                <a:gd name="T14" fmla="*/ 728 w 732"/>
                <a:gd name="T15" fmla="*/ 55 h 60"/>
                <a:gd name="T16" fmla="*/ 728 w 732"/>
                <a:gd name="T17" fmla="*/ 55 h 60"/>
                <a:gd name="T18" fmla="*/ 728 w 732"/>
                <a:gd name="T19" fmla="*/ 0 h 60"/>
                <a:gd name="T20" fmla="*/ 728 w 732"/>
                <a:gd name="T21" fmla="*/ 4 h 60"/>
                <a:gd name="T22" fmla="*/ 0 w 732"/>
                <a:gd name="T23" fmla="*/ 4 h 60"/>
                <a:gd name="T24" fmla="*/ 5 w 732"/>
                <a:gd name="T25" fmla="*/ 0 h 60"/>
                <a:gd name="T26" fmla="*/ 5 w 732"/>
                <a:gd name="T27" fmla="*/ 5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2" h="60">
                  <a:moveTo>
                    <a:pt x="0" y="0"/>
                  </a:moveTo>
                  <a:lnTo>
                    <a:pt x="732" y="0"/>
                  </a:lnTo>
                  <a:lnTo>
                    <a:pt x="732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55"/>
                  </a:moveTo>
                  <a:lnTo>
                    <a:pt x="0" y="55"/>
                  </a:lnTo>
                  <a:lnTo>
                    <a:pt x="728" y="55"/>
                  </a:lnTo>
                  <a:lnTo>
                    <a:pt x="728" y="55"/>
                  </a:lnTo>
                  <a:lnTo>
                    <a:pt x="728" y="0"/>
                  </a:lnTo>
                  <a:lnTo>
                    <a:pt x="728" y="4"/>
                  </a:lnTo>
                  <a:lnTo>
                    <a:pt x="0" y="4"/>
                  </a:lnTo>
                  <a:lnTo>
                    <a:pt x="5" y="0"/>
                  </a:lnTo>
                  <a:lnTo>
                    <a:pt x="5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4" name="Rectangle 72">
              <a:extLst>
                <a:ext uri="{FF2B5EF4-FFF2-40B4-BE49-F238E27FC236}">
                  <a16:creationId xmlns:a16="http://schemas.microsoft.com/office/drawing/2014/main" id="{5F931FA5-371D-B2A4-6BF2-72BA8195D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518" y="3012171"/>
              <a:ext cx="223135" cy="818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3C3D5127-ECA7-44FD-2A7E-0DAF09DBBE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518" y="3012171"/>
              <a:ext cx="227736" cy="87814"/>
            </a:xfrm>
            <a:custGeom>
              <a:avLst/>
              <a:gdLst>
                <a:gd name="T0" fmla="*/ 0 w 198"/>
                <a:gd name="T1" fmla="*/ 0 h 74"/>
                <a:gd name="T2" fmla="*/ 198 w 198"/>
                <a:gd name="T3" fmla="*/ 0 h 74"/>
                <a:gd name="T4" fmla="*/ 198 w 198"/>
                <a:gd name="T5" fmla="*/ 74 h 74"/>
                <a:gd name="T6" fmla="*/ 0 w 198"/>
                <a:gd name="T7" fmla="*/ 74 h 74"/>
                <a:gd name="T8" fmla="*/ 0 w 198"/>
                <a:gd name="T9" fmla="*/ 0 h 74"/>
                <a:gd name="T10" fmla="*/ 5 w 198"/>
                <a:gd name="T11" fmla="*/ 69 h 74"/>
                <a:gd name="T12" fmla="*/ 0 w 198"/>
                <a:gd name="T13" fmla="*/ 69 h 74"/>
                <a:gd name="T14" fmla="*/ 194 w 198"/>
                <a:gd name="T15" fmla="*/ 69 h 74"/>
                <a:gd name="T16" fmla="*/ 194 w 198"/>
                <a:gd name="T17" fmla="*/ 69 h 74"/>
                <a:gd name="T18" fmla="*/ 194 w 198"/>
                <a:gd name="T19" fmla="*/ 0 h 74"/>
                <a:gd name="T20" fmla="*/ 194 w 198"/>
                <a:gd name="T21" fmla="*/ 5 h 74"/>
                <a:gd name="T22" fmla="*/ 0 w 198"/>
                <a:gd name="T23" fmla="*/ 5 h 74"/>
                <a:gd name="T24" fmla="*/ 5 w 198"/>
                <a:gd name="T25" fmla="*/ 0 h 74"/>
                <a:gd name="T26" fmla="*/ 5 w 198"/>
                <a:gd name="T27" fmla="*/ 6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74">
                  <a:moveTo>
                    <a:pt x="0" y="0"/>
                  </a:moveTo>
                  <a:lnTo>
                    <a:pt x="198" y="0"/>
                  </a:lnTo>
                  <a:lnTo>
                    <a:pt x="198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5" y="69"/>
                  </a:moveTo>
                  <a:lnTo>
                    <a:pt x="0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4" y="0"/>
                  </a:lnTo>
                  <a:lnTo>
                    <a:pt x="194" y="5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6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6" name="Rectangle 74">
              <a:extLst>
                <a:ext uri="{FF2B5EF4-FFF2-40B4-BE49-F238E27FC236}">
                  <a16:creationId xmlns:a16="http://schemas.microsoft.com/office/drawing/2014/main" id="{00C17FF9-3603-2D59-0945-7AAC38A6F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8270" y="3016918"/>
              <a:ext cx="195117" cy="80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1" i="0" u="none" strike="noStrike" cap="none" normalizeH="0" baseline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j-ea"/>
                  <a:ea typeface="+mj-ea"/>
                </a:rPr>
                <a:t>진행중</a:t>
              </a:r>
              <a:endPara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77" name="Rectangle 75">
              <a:extLst>
                <a:ext uri="{FF2B5EF4-FFF2-40B4-BE49-F238E27FC236}">
                  <a16:creationId xmlns:a16="http://schemas.microsoft.com/office/drawing/2014/main" id="{6B699522-DD10-74C6-1E03-4481F0F4A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020" y="2531567"/>
              <a:ext cx="148374" cy="818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8" name="Rectangle 76">
              <a:extLst>
                <a:ext uri="{FF2B5EF4-FFF2-40B4-BE49-F238E27FC236}">
                  <a16:creationId xmlns:a16="http://schemas.microsoft.com/office/drawing/2014/main" id="{5E4CE497-1960-3844-4084-98B04D88B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8621" y="2536314"/>
              <a:ext cx="130078" cy="80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1" i="0" u="none" strike="noStrike" cap="none" normalizeH="0" baseline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j-ea"/>
                  <a:ea typeface="+mj-ea"/>
                </a:rPr>
                <a:t>완료</a:t>
              </a:r>
              <a:endPara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79" name="Rectangle 77">
              <a:extLst>
                <a:ext uri="{FF2B5EF4-FFF2-40B4-BE49-F238E27FC236}">
                  <a16:creationId xmlns:a16="http://schemas.microsoft.com/office/drawing/2014/main" id="{22F1A377-E731-C3D8-21B2-F5DD49795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518" y="3132025"/>
              <a:ext cx="223135" cy="818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6DF0EF13-551A-CFBB-E7F0-15B5344954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2518" y="3132025"/>
              <a:ext cx="227736" cy="87814"/>
            </a:xfrm>
            <a:custGeom>
              <a:avLst/>
              <a:gdLst>
                <a:gd name="T0" fmla="*/ 0 w 198"/>
                <a:gd name="T1" fmla="*/ 0 h 74"/>
                <a:gd name="T2" fmla="*/ 198 w 198"/>
                <a:gd name="T3" fmla="*/ 0 h 74"/>
                <a:gd name="T4" fmla="*/ 198 w 198"/>
                <a:gd name="T5" fmla="*/ 74 h 74"/>
                <a:gd name="T6" fmla="*/ 0 w 198"/>
                <a:gd name="T7" fmla="*/ 74 h 74"/>
                <a:gd name="T8" fmla="*/ 0 w 198"/>
                <a:gd name="T9" fmla="*/ 0 h 74"/>
                <a:gd name="T10" fmla="*/ 5 w 198"/>
                <a:gd name="T11" fmla="*/ 69 h 74"/>
                <a:gd name="T12" fmla="*/ 0 w 198"/>
                <a:gd name="T13" fmla="*/ 69 h 74"/>
                <a:gd name="T14" fmla="*/ 194 w 198"/>
                <a:gd name="T15" fmla="*/ 69 h 74"/>
                <a:gd name="T16" fmla="*/ 194 w 198"/>
                <a:gd name="T17" fmla="*/ 69 h 74"/>
                <a:gd name="T18" fmla="*/ 194 w 198"/>
                <a:gd name="T19" fmla="*/ 0 h 74"/>
                <a:gd name="T20" fmla="*/ 194 w 198"/>
                <a:gd name="T21" fmla="*/ 5 h 74"/>
                <a:gd name="T22" fmla="*/ 0 w 198"/>
                <a:gd name="T23" fmla="*/ 5 h 74"/>
                <a:gd name="T24" fmla="*/ 5 w 198"/>
                <a:gd name="T25" fmla="*/ 0 h 74"/>
                <a:gd name="T26" fmla="*/ 5 w 198"/>
                <a:gd name="T27" fmla="*/ 6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74">
                  <a:moveTo>
                    <a:pt x="0" y="0"/>
                  </a:moveTo>
                  <a:lnTo>
                    <a:pt x="198" y="0"/>
                  </a:lnTo>
                  <a:lnTo>
                    <a:pt x="198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5" y="69"/>
                  </a:moveTo>
                  <a:lnTo>
                    <a:pt x="0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4" y="0"/>
                  </a:lnTo>
                  <a:lnTo>
                    <a:pt x="194" y="5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6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1" name="Rectangle 79">
              <a:extLst>
                <a:ext uri="{FF2B5EF4-FFF2-40B4-BE49-F238E27FC236}">
                  <a16:creationId xmlns:a16="http://schemas.microsoft.com/office/drawing/2014/main" id="{72863EFB-F651-EC0D-75A9-1F25E01F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8270" y="3137959"/>
              <a:ext cx="195117" cy="80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1" i="0" u="none" strike="noStrike" cap="none" normalizeH="0" baseline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j-ea"/>
                  <a:ea typeface="+mj-ea"/>
                </a:rPr>
                <a:t>진행중</a:t>
              </a:r>
              <a:endPara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82" name="Rectangle 80">
              <a:extLst>
                <a:ext uri="{FF2B5EF4-FFF2-40B4-BE49-F238E27FC236}">
                  <a16:creationId xmlns:a16="http://schemas.microsoft.com/office/drawing/2014/main" id="{8904D474-DA43-33E7-F8D9-EF3A025FD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020" y="2771276"/>
              <a:ext cx="148374" cy="818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1DA45183-D3FC-0047-98A3-E895E717A6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4020" y="2771276"/>
              <a:ext cx="152974" cy="87814"/>
            </a:xfrm>
            <a:custGeom>
              <a:avLst/>
              <a:gdLst>
                <a:gd name="T0" fmla="*/ 0 w 133"/>
                <a:gd name="T1" fmla="*/ 0 h 74"/>
                <a:gd name="T2" fmla="*/ 133 w 133"/>
                <a:gd name="T3" fmla="*/ 0 h 74"/>
                <a:gd name="T4" fmla="*/ 133 w 133"/>
                <a:gd name="T5" fmla="*/ 74 h 74"/>
                <a:gd name="T6" fmla="*/ 0 w 133"/>
                <a:gd name="T7" fmla="*/ 74 h 74"/>
                <a:gd name="T8" fmla="*/ 0 w 133"/>
                <a:gd name="T9" fmla="*/ 0 h 74"/>
                <a:gd name="T10" fmla="*/ 4 w 133"/>
                <a:gd name="T11" fmla="*/ 69 h 74"/>
                <a:gd name="T12" fmla="*/ 0 w 133"/>
                <a:gd name="T13" fmla="*/ 69 h 74"/>
                <a:gd name="T14" fmla="*/ 129 w 133"/>
                <a:gd name="T15" fmla="*/ 69 h 74"/>
                <a:gd name="T16" fmla="*/ 129 w 133"/>
                <a:gd name="T17" fmla="*/ 69 h 74"/>
                <a:gd name="T18" fmla="*/ 129 w 133"/>
                <a:gd name="T19" fmla="*/ 0 h 74"/>
                <a:gd name="T20" fmla="*/ 129 w 133"/>
                <a:gd name="T21" fmla="*/ 5 h 74"/>
                <a:gd name="T22" fmla="*/ 0 w 133"/>
                <a:gd name="T23" fmla="*/ 5 h 74"/>
                <a:gd name="T24" fmla="*/ 4 w 133"/>
                <a:gd name="T25" fmla="*/ 0 h 74"/>
                <a:gd name="T26" fmla="*/ 4 w 133"/>
                <a:gd name="T27" fmla="*/ 6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74">
                  <a:moveTo>
                    <a:pt x="0" y="0"/>
                  </a:moveTo>
                  <a:lnTo>
                    <a:pt x="133" y="0"/>
                  </a:lnTo>
                  <a:lnTo>
                    <a:pt x="133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4" y="69"/>
                  </a:moveTo>
                  <a:lnTo>
                    <a:pt x="0" y="69"/>
                  </a:lnTo>
                  <a:lnTo>
                    <a:pt x="129" y="69"/>
                  </a:lnTo>
                  <a:lnTo>
                    <a:pt x="129" y="69"/>
                  </a:lnTo>
                  <a:lnTo>
                    <a:pt x="129" y="0"/>
                  </a:lnTo>
                  <a:lnTo>
                    <a:pt x="129" y="5"/>
                  </a:lnTo>
                  <a:lnTo>
                    <a:pt x="0" y="5"/>
                  </a:lnTo>
                  <a:lnTo>
                    <a:pt x="4" y="0"/>
                  </a:lnTo>
                  <a:lnTo>
                    <a:pt x="4" y="6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4" name="Rectangle 82">
              <a:extLst>
                <a:ext uri="{FF2B5EF4-FFF2-40B4-BE49-F238E27FC236}">
                  <a16:creationId xmlns:a16="http://schemas.microsoft.com/office/drawing/2014/main" id="{4BFB9C43-DE85-32D6-E50D-8E11B6D79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8621" y="2777210"/>
              <a:ext cx="130078" cy="80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1" i="0" u="none" strike="noStrike" cap="none" normalizeH="0" baseline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j-ea"/>
                  <a:ea typeface="+mj-ea"/>
                </a:rPr>
                <a:t>완료</a:t>
              </a:r>
              <a:endPara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85" name="Rectangle 28">
              <a:extLst>
                <a:ext uri="{FF2B5EF4-FFF2-40B4-BE49-F238E27FC236}">
                  <a16:creationId xmlns:a16="http://schemas.microsoft.com/office/drawing/2014/main" id="{E3375D43-930D-C9CF-0341-7D1539839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041" y="1285211"/>
              <a:ext cx="647613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5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Activity #2</a:t>
              </a:r>
              <a:endPara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471039D0-7593-E74B-C2B6-D1BD3D37B444}"/>
                </a:ext>
              </a:extLst>
            </p:cNvPr>
            <p:cNvSpPr/>
            <p:nvPr/>
          </p:nvSpPr>
          <p:spPr>
            <a:xfrm>
              <a:off x="156650" y="843002"/>
              <a:ext cx="4415543" cy="2487339"/>
            </a:xfrm>
            <a:prstGeom prst="roundRect">
              <a:avLst>
                <a:gd name="adj" fmla="val 5982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268DF1D8-6157-9666-7A8F-DA3B9564E173}"/>
                </a:ext>
              </a:extLst>
            </p:cNvPr>
            <p:cNvCxnSpPr>
              <a:cxnSpLocks/>
            </p:cNvCxnSpPr>
            <p:nvPr/>
          </p:nvCxnSpPr>
          <p:spPr>
            <a:xfrm>
              <a:off x="156650" y="2227853"/>
              <a:ext cx="4415543" cy="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B2716ED-052F-5E5F-7F6A-99CF58BE877F}"/>
              </a:ext>
            </a:extLst>
          </p:cNvPr>
          <p:cNvGrpSpPr/>
          <p:nvPr/>
        </p:nvGrpSpPr>
        <p:grpSpPr>
          <a:xfrm>
            <a:off x="3489392" y="843002"/>
            <a:ext cx="3981518" cy="5511649"/>
            <a:chOff x="3489392" y="843002"/>
            <a:chExt cx="3981518" cy="5511649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26F0248A-3E83-EFC0-4761-62B2C56CC2D0}"/>
                </a:ext>
              </a:extLst>
            </p:cNvPr>
            <p:cNvSpPr/>
            <p:nvPr/>
          </p:nvSpPr>
          <p:spPr>
            <a:xfrm>
              <a:off x="3489392" y="843002"/>
              <a:ext cx="3981518" cy="5511649"/>
            </a:xfrm>
            <a:prstGeom prst="roundRect">
              <a:avLst>
                <a:gd name="adj" fmla="val 4132"/>
              </a:avLst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78697AB3-A8A9-FADD-6A6B-B212C67A8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74670" y="973072"/>
              <a:ext cx="3842296" cy="533584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2B046496-30EE-584D-98DD-293483FEF880}"/>
              </a:ext>
            </a:extLst>
          </p:cNvPr>
          <p:cNvGrpSpPr/>
          <p:nvPr/>
        </p:nvGrpSpPr>
        <p:grpSpPr>
          <a:xfrm>
            <a:off x="6575536" y="2142412"/>
            <a:ext cx="2968003" cy="4361648"/>
            <a:chOff x="2434975" y="0"/>
            <a:chExt cx="5260368" cy="6858000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D6C200B8-2CFB-841F-90F3-131CB7AB8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23" r="29943"/>
            <a:stretch/>
          </p:blipFill>
          <p:spPr>
            <a:xfrm>
              <a:off x="2434975" y="0"/>
              <a:ext cx="5188449" cy="6858000"/>
            </a:xfrm>
            <a:prstGeom prst="rect">
              <a:avLst/>
            </a:prstGeom>
          </p:spPr>
        </p:pic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E021915F-7CAE-F049-BD4B-19DF4C7A62CE}"/>
                </a:ext>
              </a:extLst>
            </p:cNvPr>
            <p:cNvSpPr/>
            <p:nvPr/>
          </p:nvSpPr>
          <p:spPr>
            <a:xfrm>
              <a:off x="2506894" y="71920"/>
              <a:ext cx="5188449" cy="6786080"/>
            </a:xfrm>
            <a:prstGeom prst="roundRect">
              <a:avLst>
                <a:gd name="adj" fmla="val 34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DB92429-D875-35AF-29E7-BCC783869612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5F90A6-1693-4927-8A14-8213C2316BF3}" type="slidenum">
              <a:rPr lang="ko-KR" altLang="en-US" sz="900" smtClean="0"/>
              <a:pPr/>
              <a:t>18</a:t>
            </a:fld>
            <a:endParaRPr lang="ko-KR" alt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41E31A-20C7-B18D-40D7-5F30A881A125}"/>
              </a:ext>
            </a:extLst>
          </p:cNvPr>
          <p:cNvSpPr txBox="1"/>
          <p:nvPr/>
        </p:nvSpPr>
        <p:spPr>
          <a:xfrm>
            <a:off x="0" y="293448"/>
            <a:ext cx="2372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cs typeface="Pretendard" panose="02000503000000020004" pitchFamily="50" charset="-127"/>
              </a:rPr>
              <a:t>Project Mgmt  </a:t>
            </a:r>
            <a:r>
              <a:rPr kumimoji="1" lang="en-US" altLang="ko-KR" dirty="0">
                <a:cs typeface="Pretendard" panose="02000503000000020004" pitchFamily="50" charset="-127"/>
              </a:rPr>
              <a:t>Time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012C-C5EF-ACFC-A84D-4DF61B729568}"/>
              </a:ext>
            </a:extLst>
          </p:cNvPr>
          <p:cNvSpPr txBox="1"/>
          <p:nvPr/>
        </p:nvSpPr>
        <p:spPr>
          <a:xfrm>
            <a:off x="7332483" y="1791941"/>
            <a:ext cx="2047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latin typeface="+mj-ea"/>
                <a:ea typeface="+mj-ea"/>
              </a:rPr>
              <a:t>Task</a:t>
            </a:r>
            <a:r>
              <a:rPr kumimoji="1" lang="ko-KR" altLang="en-US" sz="1400" b="1" dirty="0">
                <a:latin typeface="+mj-ea"/>
                <a:ea typeface="+mj-ea"/>
              </a:rPr>
              <a:t> </a:t>
            </a:r>
            <a:r>
              <a:rPr kumimoji="1" lang="en-US" altLang="ko-KR" sz="1400" b="1" dirty="0">
                <a:latin typeface="+mj-ea"/>
                <a:ea typeface="+mj-ea"/>
              </a:rPr>
              <a:t>Details</a:t>
            </a:r>
            <a:endParaRPr kumimoji="1" lang="ko-KR" altLang="en-US" sz="14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640E0-15C1-1F19-0059-68864FA2A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>
            <a:extLst>
              <a:ext uri="{FF2B5EF4-FFF2-40B4-BE49-F238E27FC236}">
                <a16:creationId xmlns:a16="http://schemas.microsoft.com/office/drawing/2014/main" id="{B439B0C6-9854-F1F1-3221-1EA64FCD9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0397" y="1935173"/>
            <a:ext cx="6606146" cy="41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DF8A8F42-2B16-1989-CA56-C43205014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89120" y="3640971"/>
            <a:ext cx="5296816" cy="270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940A4C-74EA-88A2-2174-AF3613BD94AD}"/>
              </a:ext>
            </a:extLst>
          </p:cNvPr>
          <p:cNvSpPr txBox="1"/>
          <p:nvPr/>
        </p:nvSpPr>
        <p:spPr>
          <a:xfrm>
            <a:off x="12144" y="282620"/>
            <a:ext cx="3343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Project Mgmt  </a:t>
            </a:r>
            <a:r>
              <a:rPr kumimoji="1" lang="en-US" altLang="ko-KR" dirty="0">
                <a:cs typeface="Pretendard" panose="02000503000000020004" pitchFamily="50" charset="-127"/>
              </a:rPr>
              <a:t>Cost/Budget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7335944-EB25-10A7-7770-A9C939A29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005014"/>
              </p:ext>
            </p:extLst>
          </p:nvPr>
        </p:nvGraphicFramePr>
        <p:xfrm>
          <a:off x="4389120" y="818299"/>
          <a:ext cx="5428649" cy="147249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91402">
                  <a:extLst>
                    <a:ext uri="{9D8B030D-6E8A-4147-A177-3AD203B41FA5}">
                      <a16:colId xmlns:a16="http://schemas.microsoft.com/office/drawing/2014/main" val="4017345105"/>
                    </a:ext>
                  </a:extLst>
                </a:gridCol>
                <a:gridCol w="673769">
                  <a:extLst>
                    <a:ext uri="{9D8B030D-6E8A-4147-A177-3AD203B41FA5}">
                      <a16:colId xmlns:a16="http://schemas.microsoft.com/office/drawing/2014/main" val="380225310"/>
                    </a:ext>
                  </a:extLst>
                </a:gridCol>
                <a:gridCol w="702644">
                  <a:extLst>
                    <a:ext uri="{9D8B030D-6E8A-4147-A177-3AD203B41FA5}">
                      <a16:colId xmlns:a16="http://schemas.microsoft.com/office/drawing/2014/main" val="272876122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362974929"/>
                    </a:ext>
                  </a:extLst>
                </a:gridCol>
                <a:gridCol w="1809550">
                  <a:extLst>
                    <a:ext uri="{9D8B030D-6E8A-4147-A177-3AD203B41FA5}">
                      <a16:colId xmlns:a16="http://schemas.microsoft.com/office/drawing/2014/main" val="972489046"/>
                    </a:ext>
                  </a:extLst>
                </a:gridCol>
              </a:tblGrid>
              <a:tr h="210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Unmanaged</a:t>
                      </a:r>
                      <a:endParaRPr lang="ko-KR" altLang="en-US" sz="10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연구비 관리 안함</a:t>
                      </a:r>
                      <a:endParaRPr lang="ko-KR" altLang="en-US" sz="10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477787345"/>
                  </a:ext>
                </a:extLst>
              </a:tr>
              <a:tr h="21035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Managed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Budget</a:t>
                      </a:r>
                      <a:r>
                        <a:rPr lang="ko-KR" altLang="en-US" sz="1000" dirty="0"/>
                        <a:t> 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Unmanaged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계획관리 안함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688214448"/>
                  </a:ext>
                </a:extLst>
              </a:tr>
              <a:tr h="21035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Managed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Lump-sum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PJ </a:t>
                      </a:r>
                      <a:r>
                        <a:rPr lang="ko-KR" altLang="en-US" sz="1000" dirty="0"/>
                        <a:t>전체 예산관리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557715079"/>
                  </a:ext>
                </a:extLst>
              </a:tr>
              <a:tr h="210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Line Item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비목별 예산관리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50055117"/>
                  </a:ext>
                </a:extLst>
              </a:tr>
              <a:tr h="210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Periodic Line Item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비목별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기간별 예산 관리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815025324"/>
                  </a:ext>
                </a:extLst>
              </a:tr>
              <a:tr h="21035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Actual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j-ea"/>
                          <a:ea typeface="+mj-ea"/>
                        </a:rPr>
                        <a:t>직접비만 관리</a:t>
                      </a:r>
                      <a:r>
                        <a:rPr lang="en-US" altLang="ko-KR" sz="10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dirty="0">
                          <a:latin typeface="+mj-ea"/>
                          <a:ea typeface="+mj-ea"/>
                        </a:rPr>
                        <a:t>인건비 여부</a:t>
                      </a:r>
                      <a:r>
                        <a:rPr lang="en-US" altLang="ko-KR" sz="10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8649114"/>
                  </a:ext>
                </a:extLst>
              </a:tr>
              <a:tr h="210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j-ea"/>
                          <a:ea typeface="+mj-ea"/>
                        </a:rPr>
                        <a:t>간접비관리 포함</a:t>
                      </a:r>
                      <a:r>
                        <a:rPr lang="en-US" altLang="ko-KR" sz="10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dirty="0">
                          <a:latin typeface="+mj-ea"/>
                          <a:ea typeface="+mj-ea"/>
                        </a:rPr>
                        <a:t>공통 </a:t>
                      </a:r>
                      <a:r>
                        <a:rPr lang="en-US" altLang="ko-KR" sz="1000" dirty="0">
                          <a:latin typeface="+mj-ea"/>
                          <a:ea typeface="+mj-ea"/>
                        </a:rPr>
                        <a:t>OH) 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276699984"/>
                  </a:ext>
                </a:extLst>
              </a:tr>
            </a:tbl>
          </a:graphicData>
        </a:graphic>
      </p:graphicFrame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21BAFA3F-1E4D-DCAD-F159-2D4138B04CF9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19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956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A44C28-D099-AACC-9DE1-EFE3DAE6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2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9DC76-946D-5E8B-73F7-DDE59D607C9B}"/>
              </a:ext>
            </a:extLst>
          </p:cNvPr>
          <p:cNvSpPr txBox="1"/>
          <p:nvPr/>
        </p:nvSpPr>
        <p:spPr>
          <a:xfrm>
            <a:off x="298383" y="211755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목   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AF46A-E4BD-4A8C-6020-CCF979148E10}"/>
              </a:ext>
            </a:extLst>
          </p:cNvPr>
          <p:cNvSpPr txBox="1"/>
          <p:nvPr/>
        </p:nvSpPr>
        <p:spPr>
          <a:xfrm>
            <a:off x="2307868" y="1568919"/>
            <a:ext cx="4450770" cy="3016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‘25</a:t>
            </a:r>
            <a:r>
              <a:rPr lang="ko-KR" altLang="en-US" dirty="0">
                <a:latin typeface="+mj-ea"/>
                <a:ea typeface="+mj-ea"/>
              </a:rPr>
              <a:t>년도 </a:t>
            </a:r>
            <a:r>
              <a:rPr lang="en-US" altLang="ko-KR" dirty="0">
                <a:latin typeface="+mj-ea"/>
                <a:ea typeface="+mj-ea"/>
              </a:rPr>
              <a:t>MOT(R&amp;D) </a:t>
            </a:r>
            <a:r>
              <a:rPr lang="ko-KR" altLang="en-US" dirty="0">
                <a:latin typeface="+mj-ea"/>
                <a:ea typeface="+mj-ea"/>
              </a:rPr>
              <a:t>운영시스템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과정 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25</a:t>
            </a:r>
            <a:r>
              <a:rPr lang="ko-KR" altLang="en-US" dirty="0">
                <a:latin typeface="+mj-ea"/>
                <a:ea typeface="+mj-ea"/>
              </a:rPr>
              <a:t>년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월</a:t>
            </a:r>
            <a:r>
              <a:rPr lang="en-US" altLang="ko-KR" dirty="0">
                <a:latin typeface="+mj-ea"/>
                <a:ea typeface="+mj-ea"/>
              </a:rPr>
              <a:t>(1</a:t>
            </a:r>
            <a:r>
              <a:rPr lang="ko-KR" altLang="en-US" dirty="0">
                <a:latin typeface="+mj-ea"/>
                <a:ea typeface="+mj-ea"/>
              </a:rPr>
              <a:t>차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 교육내용 </a:t>
            </a:r>
            <a:r>
              <a:rPr lang="en-US" altLang="ko-KR" dirty="0">
                <a:latin typeface="+mj-ea"/>
                <a:ea typeface="+mj-ea"/>
              </a:rPr>
              <a:t>Review</a:t>
            </a:r>
          </a:p>
          <a:p>
            <a:r>
              <a:rPr lang="en-US" altLang="ko-KR" dirty="0">
                <a:latin typeface="+mj-ea"/>
                <a:ea typeface="+mj-ea"/>
              </a:rPr>
              <a:t>     (R&amp;D </a:t>
            </a:r>
            <a:r>
              <a:rPr lang="ko-KR" altLang="en-US" dirty="0">
                <a:latin typeface="+mj-ea"/>
                <a:ea typeface="+mj-ea"/>
              </a:rPr>
              <a:t>관리 및 운영 시스템 </a:t>
            </a:r>
            <a:r>
              <a:rPr lang="en-US" altLang="ko-KR" dirty="0">
                <a:latin typeface="+mj-ea"/>
                <a:ea typeface="+mj-ea"/>
              </a:rPr>
              <a:t>Overview)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 startAt="3"/>
            </a:pPr>
            <a:r>
              <a:rPr lang="en-US" altLang="ko-KR" dirty="0">
                <a:latin typeface="+mj-ea"/>
                <a:ea typeface="+mj-ea"/>
              </a:rPr>
              <a:t>R&amp;D </a:t>
            </a:r>
            <a:r>
              <a:rPr lang="ko-KR" altLang="en-US" dirty="0">
                <a:latin typeface="+mj-ea"/>
                <a:ea typeface="+mj-ea"/>
              </a:rPr>
              <a:t>전략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기획 관리 시스템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lnSpc>
                <a:spcPct val="250000"/>
              </a:lnSpc>
              <a:buAutoNum type="arabicPeriod" startAt="3"/>
            </a:pP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차 교재</a:t>
            </a:r>
          </a:p>
        </p:txBody>
      </p:sp>
    </p:spTree>
    <p:extLst>
      <p:ext uri="{BB962C8B-B14F-4D97-AF65-F5344CB8AC3E}">
        <p14:creationId xmlns:p14="http://schemas.microsoft.com/office/powerpoint/2010/main" val="3045197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3EB90B7-DF9C-8EFA-75ED-B9A9CC3B7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165" y="1053359"/>
            <a:ext cx="4967189" cy="32516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A68474DB-121A-373B-2EE9-BB05E362E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1150" y="4030347"/>
            <a:ext cx="6426222" cy="24173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4AADE7-53AD-EAAC-EF57-7D749EE855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8645" y="1036998"/>
            <a:ext cx="5108727" cy="2851982"/>
          </a:xfrm>
          <a:prstGeom prst="rect">
            <a:avLst/>
          </a:prstGeom>
        </p:spPr>
      </p:pic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612483A6-FCD4-127E-050D-09CB432ACA95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20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9F5424-3BA5-09E1-B9EB-50C708E413FE}"/>
              </a:ext>
            </a:extLst>
          </p:cNvPr>
          <p:cNvSpPr txBox="1"/>
          <p:nvPr/>
        </p:nvSpPr>
        <p:spPr>
          <a:xfrm>
            <a:off x="12144" y="272995"/>
            <a:ext cx="3343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Project Mgmt  </a:t>
            </a:r>
            <a:r>
              <a:rPr kumimoji="1" lang="en-US" altLang="ko-KR" dirty="0">
                <a:cs typeface="Pretendard" panose="02000503000000020004" pitchFamily="50" charset="-127"/>
              </a:rPr>
              <a:t>Cost/Budget </a:t>
            </a:r>
          </a:p>
        </p:txBody>
      </p:sp>
    </p:spTree>
    <p:extLst>
      <p:ext uri="{BB962C8B-B14F-4D97-AF65-F5344CB8AC3E}">
        <p14:creationId xmlns:p14="http://schemas.microsoft.com/office/powerpoint/2010/main" val="1298937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다리꼴 12">
            <a:extLst>
              <a:ext uri="{FF2B5EF4-FFF2-40B4-BE49-F238E27FC236}">
                <a16:creationId xmlns:a16="http://schemas.microsoft.com/office/drawing/2014/main" id="{E005E625-83E8-59D7-822C-ADF34EE29DA1}"/>
              </a:ext>
            </a:extLst>
          </p:cNvPr>
          <p:cNvSpPr/>
          <p:nvPr/>
        </p:nvSpPr>
        <p:spPr>
          <a:xfrm>
            <a:off x="3021650" y="2901979"/>
            <a:ext cx="3119266" cy="582848"/>
          </a:xfrm>
          <a:prstGeom prst="trapezoid">
            <a:avLst>
              <a:gd name="adj" fmla="val 54572"/>
            </a:avLst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3A70990B-90A6-3B96-C11B-55D9B4080D2B}"/>
              </a:ext>
            </a:extLst>
          </p:cNvPr>
          <p:cNvSpPr/>
          <p:nvPr/>
        </p:nvSpPr>
        <p:spPr>
          <a:xfrm>
            <a:off x="2405219" y="4019618"/>
            <a:ext cx="4342088" cy="660756"/>
          </a:xfrm>
          <a:prstGeom prst="trapezoid">
            <a:avLst>
              <a:gd name="adj" fmla="val 54572"/>
            </a:avLst>
          </a:prstGeom>
          <a:solidFill>
            <a:schemeClr val="tx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사다리꼴 14">
            <a:extLst>
              <a:ext uri="{FF2B5EF4-FFF2-40B4-BE49-F238E27FC236}">
                <a16:creationId xmlns:a16="http://schemas.microsoft.com/office/drawing/2014/main" id="{CDCA3532-57D2-5BEB-9BA8-E5C148B5FE9E}"/>
              </a:ext>
            </a:extLst>
          </p:cNvPr>
          <p:cNvSpPr/>
          <p:nvPr/>
        </p:nvSpPr>
        <p:spPr>
          <a:xfrm>
            <a:off x="1680409" y="5233023"/>
            <a:ext cx="5775156" cy="759750"/>
          </a:xfrm>
          <a:prstGeom prst="trapezoid">
            <a:avLst>
              <a:gd name="adj" fmla="val 54572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6" name="사다리꼴 15">
            <a:extLst>
              <a:ext uri="{FF2B5EF4-FFF2-40B4-BE49-F238E27FC236}">
                <a16:creationId xmlns:a16="http://schemas.microsoft.com/office/drawing/2014/main" id="{F7CFA3DE-A172-AA84-3FD3-D1C41595F729}"/>
              </a:ext>
            </a:extLst>
          </p:cNvPr>
          <p:cNvSpPr/>
          <p:nvPr/>
        </p:nvSpPr>
        <p:spPr>
          <a:xfrm>
            <a:off x="3589077" y="1821252"/>
            <a:ext cx="2004338" cy="582848"/>
          </a:xfrm>
          <a:prstGeom prst="trapezoid">
            <a:avLst>
              <a:gd name="adj" fmla="val 54572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AB037F-7959-A818-7DA4-783FC1100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90A6-1693-4927-8A14-8213C2316BF3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DE1C9-0353-FEB2-056C-4F0FB6447890}"/>
              </a:ext>
            </a:extLst>
          </p:cNvPr>
          <p:cNvSpPr txBox="1"/>
          <p:nvPr/>
        </p:nvSpPr>
        <p:spPr>
          <a:xfrm>
            <a:off x="4152664" y="19607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경영진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1DE18-F5E1-7E06-4350-4FCEFADD293D}"/>
              </a:ext>
            </a:extLst>
          </p:cNvPr>
          <p:cNvSpPr txBox="1"/>
          <p:nvPr/>
        </p:nvSpPr>
        <p:spPr>
          <a:xfrm>
            <a:off x="3871981" y="2503776"/>
            <a:ext cx="1439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Summary Status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2A51E-8794-87B3-254A-7340EBFF2AF1}"/>
              </a:ext>
            </a:extLst>
          </p:cNvPr>
          <p:cNvSpPr txBox="1"/>
          <p:nvPr/>
        </p:nvSpPr>
        <p:spPr>
          <a:xfrm>
            <a:off x="3864923" y="3017593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팀장</a:t>
            </a:r>
            <a:r>
              <a:rPr lang="en-US" altLang="ko-KR" b="1" dirty="0">
                <a:solidFill>
                  <a:schemeClr val="bg1"/>
                </a:solidFill>
              </a:rPr>
              <a:t>/</a:t>
            </a:r>
            <a:r>
              <a:rPr lang="ko-KR" altLang="en-US" b="1" dirty="0">
                <a:solidFill>
                  <a:schemeClr val="bg1"/>
                </a:solidFill>
              </a:rPr>
              <a:t>부서장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EBF5B0-7DE1-75E0-F4AE-633114F0F87E}"/>
              </a:ext>
            </a:extLst>
          </p:cNvPr>
          <p:cNvSpPr txBox="1"/>
          <p:nvPr/>
        </p:nvSpPr>
        <p:spPr>
          <a:xfrm>
            <a:off x="4162280" y="4164315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PM, PL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65063A-2B54-C1B7-78E7-9A23C27C665C}"/>
              </a:ext>
            </a:extLst>
          </p:cNvPr>
          <p:cNvSpPr txBox="1"/>
          <p:nvPr/>
        </p:nvSpPr>
        <p:spPr>
          <a:xfrm>
            <a:off x="4110155" y="54250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연 구 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EE9718-7743-D6C2-6129-01150B747C70}"/>
              </a:ext>
            </a:extLst>
          </p:cNvPr>
          <p:cNvSpPr txBox="1"/>
          <p:nvPr/>
        </p:nvSpPr>
        <p:spPr>
          <a:xfrm>
            <a:off x="3918664" y="3590700"/>
            <a:ext cx="1452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Milestone Status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DDD7CF-85E4-DD45-DC76-5D9E3C1211A8}"/>
              </a:ext>
            </a:extLst>
          </p:cNvPr>
          <p:cNvSpPr txBox="1"/>
          <p:nvPr/>
        </p:nvSpPr>
        <p:spPr>
          <a:xfrm>
            <a:off x="3761476" y="4800344"/>
            <a:ext cx="1767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Activity/Task</a:t>
            </a:r>
            <a:r>
              <a:rPr lang="ko-KR" altLang="en-US" sz="1400" dirty="0"/>
              <a:t> </a:t>
            </a:r>
            <a:r>
              <a:rPr lang="en-US" altLang="ko-KR" sz="1400" dirty="0"/>
              <a:t> Status</a:t>
            </a:r>
            <a:endParaRPr lang="ko-KR" altLang="en-US" sz="14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16898F5-2E9B-2A7B-5F01-0A232F3DA4C5}"/>
              </a:ext>
            </a:extLst>
          </p:cNvPr>
          <p:cNvCxnSpPr/>
          <p:nvPr/>
        </p:nvCxnSpPr>
        <p:spPr>
          <a:xfrm flipV="1">
            <a:off x="1472665" y="1821252"/>
            <a:ext cx="0" cy="4171521"/>
          </a:xfrm>
          <a:prstGeom prst="line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42663CF-3ADE-2AAF-E8F8-161696E6BE7C}"/>
              </a:ext>
            </a:extLst>
          </p:cNvPr>
          <p:cNvSpPr txBox="1"/>
          <p:nvPr/>
        </p:nvSpPr>
        <p:spPr>
          <a:xfrm>
            <a:off x="1115035" y="3448156"/>
            <a:ext cx="71526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Level</a:t>
            </a:r>
          </a:p>
          <a:p>
            <a:pPr algn="ctr"/>
            <a:r>
              <a:rPr lang="en-US" altLang="ko-KR" sz="1400" dirty="0"/>
              <a:t>Of</a:t>
            </a:r>
          </a:p>
          <a:p>
            <a:pPr algn="ctr"/>
            <a:r>
              <a:rPr lang="en-US" altLang="ko-KR" sz="1400" dirty="0"/>
              <a:t>Details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737AD8-EAFC-3105-86EB-BB72BD315C77}"/>
              </a:ext>
            </a:extLst>
          </p:cNvPr>
          <p:cNvSpPr txBox="1"/>
          <p:nvPr/>
        </p:nvSpPr>
        <p:spPr>
          <a:xfrm>
            <a:off x="6043604" y="2223043"/>
            <a:ext cx="1731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전체 </a:t>
            </a:r>
            <a:r>
              <a:rPr lang="en-US" altLang="ko-KR" sz="1400" dirty="0"/>
              <a:t>Project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Progress Summary, Issue &amp; Risk 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A1B939-F17D-D78D-01A4-EA24F362E9C4}"/>
              </a:ext>
            </a:extLst>
          </p:cNvPr>
          <p:cNvSpPr txBox="1"/>
          <p:nvPr/>
        </p:nvSpPr>
        <p:spPr>
          <a:xfrm>
            <a:off x="6597032" y="3314344"/>
            <a:ext cx="1731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소속</a:t>
            </a:r>
            <a:r>
              <a:rPr lang="en-US" altLang="ko-KR" sz="1400" dirty="0"/>
              <a:t> Project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Progress Details, Issue &amp; Risk 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BFF363-D918-9C22-2FB5-26B7E9269704}"/>
              </a:ext>
            </a:extLst>
          </p:cNvPr>
          <p:cNvSpPr txBox="1"/>
          <p:nvPr/>
        </p:nvSpPr>
        <p:spPr>
          <a:xfrm>
            <a:off x="7213463" y="4446346"/>
            <a:ext cx="1731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담당 </a:t>
            </a:r>
            <a:r>
              <a:rPr lang="en-US" altLang="ko-KR" sz="1400" dirty="0"/>
              <a:t>Project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Activity Details, Issue &amp; Risk 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13D60-4277-BCF6-B261-125379633126}"/>
              </a:ext>
            </a:extLst>
          </p:cNvPr>
          <p:cNvSpPr txBox="1"/>
          <p:nvPr/>
        </p:nvSpPr>
        <p:spPr>
          <a:xfrm>
            <a:off x="0" y="293448"/>
            <a:ext cx="2380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cs typeface="Pretendard" panose="02000503000000020004" pitchFamily="50" charset="-127"/>
              </a:rPr>
              <a:t>Project Status</a:t>
            </a:r>
            <a:r>
              <a:rPr kumimoji="1" lang="ko-KR" altLang="en-US" sz="2000" b="1" dirty="0">
                <a:cs typeface="Pretendard" panose="02000503000000020004" pitchFamily="50" charset="-127"/>
              </a:rPr>
              <a:t> </a:t>
            </a:r>
            <a:r>
              <a:rPr kumimoji="1" lang="ko-KR" altLang="en-US" b="1" dirty="0">
                <a:cs typeface="Pretendard" panose="02000503000000020004" pitchFamily="50" charset="-127"/>
              </a:rPr>
              <a:t>공유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151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1B77069C-84ED-C86D-F981-6645DE4DB95F}"/>
              </a:ext>
            </a:extLst>
          </p:cNvPr>
          <p:cNvGrpSpPr/>
          <p:nvPr/>
        </p:nvGrpSpPr>
        <p:grpSpPr>
          <a:xfrm>
            <a:off x="85985" y="1039528"/>
            <a:ext cx="9734029" cy="5187638"/>
            <a:chOff x="85985" y="1039528"/>
            <a:chExt cx="9734029" cy="518763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1BB1F2E-E76A-0390-476A-9D495C1D2099}"/>
                </a:ext>
              </a:extLst>
            </p:cNvPr>
            <p:cNvGrpSpPr/>
            <p:nvPr/>
          </p:nvGrpSpPr>
          <p:grpSpPr>
            <a:xfrm>
              <a:off x="85985" y="1039528"/>
              <a:ext cx="9734029" cy="5187638"/>
              <a:chOff x="85985" y="1039528"/>
              <a:chExt cx="9734029" cy="5187638"/>
            </a:xfrm>
          </p:grpSpPr>
          <p:pic>
            <p:nvPicPr>
              <p:cNvPr id="2" name="Picture 4">
                <a:extLst>
                  <a:ext uri="{FF2B5EF4-FFF2-40B4-BE49-F238E27FC236}">
                    <a16:creationId xmlns:a16="http://schemas.microsoft.com/office/drawing/2014/main" id="{5AC02021-8484-1EEF-E7EE-C57C69252A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5985" y="1039528"/>
                <a:ext cx="9734029" cy="51711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ACFA17C2-3388-64A2-F8DA-E03DDE48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3000" y="1511166"/>
                <a:ext cx="0" cy="4716000"/>
              </a:xfrm>
              <a:prstGeom prst="line">
                <a:avLst/>
              </a:prstGeom>
              <a:ln w="19050">
                <a:noFill/>
                <a:prstDash val="dash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F369C0-3AEE-22C5-9E0B-52BA15DC87E3}"/>
                  </a:ext>
                </a:extLst>
              </p:cNvPr>
              <p:cNvSpPr/>
              <p:nvPr/>
            </p:nvSpPr>
            <p:spPr>
              <a:xfrm>
                <a:off x="4966637" y="1838424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9638818-A7B0-EBAB-4394-7A88B4EBED64}"/>
                  </a:ext>
                </a:extLst>
              </p:cNvPr>
              <p:cNvSpPr/>
              <p:nvPr/>
            </p:nvSpPr>
            <p:spPr>
              <a:xfrm>
                <a:off x="4952999" y="2358186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11ABA4E-6003-348A-F349-A3CA62091502}"/>
                  </a:ext>
                </a:extLst>
              </p:cNvPr>
              <p:cNvSpPr/>
              <p:nvPr/>
            </p:nvSpPr>
            <p:spPr>
              <a:xfrm>
                <a:off x="4970645" y="2885970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A923E26-9327-838E-721D-17DDE56AF794}"/>
                  </a:ext>
                </a:extLst>
              </p:cNvPr>
              <p:cNvSpPr/>
              <p:nvPr/>
            </p:nvSpPr>
            <p:spPr>
              <a:xfrm>
                <a:off x="4959420" y="3413754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BDD0B14-BCEB-0683-AC70-A53B0CC2EC01}"/>
                  </a:ext>
                </a:extLst>
              </p:cNvPr>
              <p:cNvSpPr/>
              <p:nvPr/>
            </p:nvSpPr>
            <p:spPr>
              <a:xfrm>
                <a:off x="4959420" y="3923889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9E7DC56-0D3A-8EFA-20CF-2A048C88DFAF}"/>
                  </a:ext>
                </a:extLst>
              </p:cNvPr>
              <p:cNvSpPr/>
              <p:nvPr/>
            </p:nvSpPr>
            <p:spPr>
              <a:xfrm>
                <a:off x="4964231" y="4459697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7B2AF5B-B5D0-B5C1-B14D-B92B23D29FF6}"/>
                  </a:ext>
                </a:extLst>
              </p:cNvPr>
              <p:cNvSpPr/>
              <p:nvPr/>
            </p:nvSpPr>
            <p:spPr>
              <a:xfrm>
                <a:off x="4957012" y="4977662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6652246-CC0F-7A48-0A4B-090C904BAF7E}"/>
                  </a:ext>
                </a:extLst>
              </p:cNvPr>
              <p:cNvSpPr/>
              <p:nvPr/>
            </p:nvSpPr>
            <p:spPr>
              <a:xfrm>
                <a:off x="4959420" y="5484593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9EF1017-9F90-C022-064B-188F4248FAE2}"/>
                  </a:ext>
                </a:extLst>
              </p:cNvPr>
              <p:cNvSpPr/>
              <p:nvPr/>
            </p:nvSpPr>
            <p:spPr>
              <a:xfrm>
                <a:off x="4980270" y="6018593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3E97769-34FB-8202-9CFB-9F2E3D5397C7}"/>
                  </a:ext>
                </a:extLst>
              </p:cNvPr>
              <p:cNvSpPr/>
              <p:nvPr/>
            </p:nvSpPr>
            <p:spPr>
              <a:xfrm>
                <a:off x="2117558" y="1645919"/>
                <a:ext cx="192506" cy="202130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45E08C7D-F9BF-BEA0-47B0-3D2A273451C1}"/>
                  </a:ext>
                </a:extLst>
              </p:cNvPr>
              <p:cNvSpPr/>
              <p:nvPr/>
            </p:nvSpPr>
            <p:spPr>
              <a:xfrm>
                <a:off x="2119162" y="2165681"/>
                <a:ext cx="192506" cy="202130"/>
              </a:xfrm>
              <a:prstGeom prst="ellipse">
                <a:avLst/>
              </a:prstGeom>
              <a:solidFill>
                <a:srgbClr val="FFFF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CC5851C-C812-3466-3E4B-133116849FED}"/>
                  </a:ext>
                </a:extLst>
              </p:cNvPr>
              <p:cNvSpPr/>
              <p:nvPr/>
            </p:nvSpPr>
            <p:spPr>
              <a:xfrm>
                <a:off x="2117558" y="2666193"/>
                <a:ext cx="192506" cy="20213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0C58EFC3-8DBB-B385-256D-E5947364C33F}"/>
                  </a:ext>
                </a:extLst>
              </p:cNvPr>
              <p:cNvSpPr/>
              <p:nvPr/>
            </p:nvSpPr>
            <p:spPr>
              <a:xfrm>
                <a:off x="2127183" y="3206812"/>
                <a:ext cx="192506" cy="202130"/>
              </a:xfrm>
              <a:prstGeom prst="ellipse">
                <a:avLst/>
              </a:prstGeom>
              <a:solidFill>
                <a:srgbClr val="FFFF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72C725CB-B588-CF23-389F-5B8CF2AD0735}"/>
                  </a:ext>
                </a:extLst>
              </p:cNvPr>
              <p:cNvSpPr/>
              <p:nvPr/>
            </p:nvSpPr>
            <p:spPr>
              <a:xfrm>
                <a:off x="2127183" y="3721759"/>
                <a:ext cx="192506" cy="202130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4579D830-49FB-D35B-4D98-E8D64A2D4A4B}"/>
                  </a:ext>
                </a:extLst>
              </p:cNvPr>
              <p:cNvSpPr/>
              <p:nvPr/>
            </p:nvSpPr>
            <p:spPr>
              <a:xfrm>
                <a:off x="2128787" y="4247942"/>
                <a:ext cx="192506" cy="202130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2231CEAD-E34D-ADB2-3912-4AB0AF0905D9}"/>
                  </a:ext>
                </a:extLst>
              </p:cNvPr>
              <p:cNvSpPr/>
              <p:nvPr/>
            </p:nvSpPr>
            <p:spPr>
              <a:xfrm>
                <a:off x="2136808" y="4770720"/>
                <a:ext cx="192506" cy="202130"/>
              </a:xfrm>
              <a:prstGeom prst="ellipse">
                <a:avLst/>
              </a:prstGeom>
              <a:solidFill>
                <a:srgbClr val="FFFF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E80299F-110C-2955-DC46-76937699850B}"/>
                  </a:ext>
                </a:extLst>
              </p:cNvPr>
              <p:cNvSpPr/>
              <p:nvPr/>
            </p:nvSpPr>
            <p:spPr>
              <a:xfrm>
                <a:off x="2127183" y="5284258"/>
                <a:ext cx="192506" cy="20213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CA7B781E-A63D-78BE-8109-1E293862C829}"/>
                  </a:ext>
                </a:extLst>
              </p:cNvPr>
              <p:cNvSpPr/>
              <p:nvPr/>
            </p:nvSpPr>
            <p:spPr>
              <a:xfrm>
                <a:off x="2128784" y="5794407"/>
                <a:ext cx="192506" cy="202130"/>
              </a:xfrm>
              <a:prstGeom prst="ellipse">
                <a:avLst/>
              </a:prstGeom>
              <a:solidFill>
                <a:srgbClr val="FFFF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7BAF48BC-E9F1-89C7-53BB-BBA5206BB949}"/>
                </a:ext>
              </a:extLst>
            </p:cNvPr>
            <p:cNvCxnSpPr>
              <a:endCxn id="2" idx="2"/>
            </p:cNvCxnSpPr>
            <p:nvPr/>
          </p:nvCxnSpPr>
          <p:spPr>
            <a:xfrm>
              <a:off x="4943375" y="1511166"/>
              <a:ext cx="9625" cy="4699524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676BF9-9A27-468D-9127-CFD295A7BD4F}"/>
              </a:ext>
            </a:extLst>
          </p:cNvPr>
          <p:cNvSpPr txBox="1"/>
          <p:nvPr/>
        </p:nvSpPr>
        <p:spPr>
          <a:xfrm>
            <a:off x="0" y="293448"/>
            <a:ext cx="3428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cs typeface="Pretendard" panose="02000503000000020004" pitchFamily="50" charset="-127"/>
              </a:rPr>
              <a:t>Project Status</a:t>
            </a:r>
            <a:r>
              <a:rPr kumimoji="1" lang="ko-KR" altLang="en-US" sz="2000" b="1" dirty="0">
                <a:cs typeface="Pretendard" panose="02000503000000020004" pitchFamily="50" charset="-127"/>
              </a:rPr>
              <a:t> </a:t>
            </a:r>
            <a:r>
              <a:rPr kumimoji="1" lang="ko-KR" altLang="en-US" b="1" dirty="0">
                <a:cs typeface="Pretendard" panose="02000503000000020004" pitchFamily="50" charset="-127"/>
              </a:rPr>
              <a:t>공유</a:t>
            </a:r>
            <a:r>
              <a:rPr kumimoji="1" lang="ko-KR" altLang="en-US" sz="2000" b="1" dirty="0">
                <a:cs typeface="Pretendard" panose="02000503000000020004" pitchFamily="50" charset="-127"/>
              </a:rPr>
              <a:t> </a:t>
            </a:r>
            <a:r>
              <a:rPr kumimoji="1" lang="en-US" altLang="ko-KR" dirty="0">
                <a:cs typeface="Pretendard" panose="02000503000000020004" pitchFamily="50" charset="-127"/>
              </a:rPr>
              <a:t>- Progress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3C75A7CF-65E5-48DE-EA9B-8DFCB3E10926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5F90A6-1693-4927-8A14-8213C2316BF3}" type="slidenum">
              <a:rPr lang="ko-KR" altLang="en-US" sz="900" smtClean="0"/>
              <a:pPr/>
              <a:t>22</a:t>
            </a:fld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294800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F89B2C-14AE-1147-877C-2A9E79485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568" y="4119325"/>
            <a:ext cx="4970089" cy="2358312"/>
          </a:xfrm>
          <a:prstGeom prst="rect">
            <a:avLst/>
          </a:prstGeom>
          <a:ln>
            <a:noFill/>
          </a:ln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8F2BAE3B-89A9-E7F9-1109-9AD36A8BD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05012"/>
            <a:ext cx="6124869" cy="30258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4A3E74-2EB7-5904-8935-A89A887BAE3F}"/>
              </a:ext>
            </a:extLst>
          </p:cNvPr>
          <p:cNvSpPr txBox="1"/>
          <p:nvPr/>
        </p:nvSpPr>
        <p:spPr>
          <a:xfrm>
            <a:off x="0" y="293448"/>
            <a:ext cx="3428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cs typeface="Pretendard" panose="02000503000000020004" pitchFamily="50" charset="-127"/>
              </a:rPr>
              <a:t>Project Status</a:t>
            </a:r>
            <a:r>
              <a:rPr kumimoji="1" lang="ko-KR" altLang="en-US" sz="2000" b="1" dirty="0">
                <a:cs typeface="Pretendard" panose="02000503000000020004" pitchFamily="50" charset="-127"/>
              </a:rPr>
              <a:t> </a:t>
            </a:r>
            <a:r>
              <a:rPr kumimoji="1" lang="ko-KR" altLang="en-US" b="1" dirty="0">
                <a:cs typeface="Pretendard" panose="02000503000000020004" pitchFamily="50" charset="-127"/>
              </a:rPr>
              <a:t>공유</a:t>
            </a:r>
            <a:r>
              <a:rPr kumimoji="1" lang="ko-KR" altLang="en-US" sz="2000" b="1" dirty="0">
                <a:cs typeface="Pretendard" panose="02000503000000020004" pitchFamily="50" charset="-127"/>
              </a:rPr>
              <a:t> </a:t>
            </a:r>
            <a:r>
              <a:rPr kumimoji="1" lang="en-US" altLang="ko-KR" dirty="0">
                <a:cs typeface="Pretendard" panose="02000503000000020004" pitchFamily="50" charset="-127"/>
              </a:rPr>
              <a:t>- Progress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8C46C95C-3412-7FF0-591A-A64AA98967CF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5F90A6-1693-4927-8A14-8213C2316BF3}" type="slidenum">
              <a:rPr lang="ko-KR" altLang="en-US" sz="900" smtClean="0"/>
              <a:pPr/>
              <a:t>23</a:t>
            </a:fld>
            <a:endParaRPr lang="ko-KR" altLang="en-US" sz="9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95AB9D1-C27C-1ED5-F7BC-05D03E244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5950" y="2544326"/>
            <a:ext cx="5698131" cy="38218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7520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2E8A3-3061-A554-0F39-1912D0DBE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6D31F6-FD94-A176-DEB1-6E6DA496EA8D}"/>
              </a:ext>
            </a:extLst>
          </p:cNvPr>
          <p:cNvGrpSpPr/>
          <p:nvPr/>
        </p:nvGrpSpPr>
        <p:grpSpPr>
          <a:xfrm>
            <a:off x="85985" y="1039528"/>
            <a:ext cx="9734029" cy="5187638"/>
            <a:chOff x="85985" y="1039528"/>
            <a:chExt cx="9734029" cy="518763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580A90D-B84E-BBA7-AB36-80447EFC619F}"/>
                </a:ext>
              </a:extLst>
            </p:cNvPr>
            <p:cNvGrpSpPr/>
            <p:nvPr/>
          </p:nvGrpSpPr>
          <p:grpSpPr>
            <a:xfrm>
              <a:off x="85985" y="1039528"/>
              <a:ext cx="9734029" cy="5187638"/>
              <a:chOff x="85985" y="1039528"/>
              <a:chExt cx="9734029" cy="5187638"/>
            </a:xfrm>
          </p:grpSpPr>
          <p:pic>
            <p:nvPicPr>
              <p:cNvPr id="2" name="Picture 4">
                <a:extLst>
                  <a:ext uri="{FF2B5EF4-FFF2-40B4-BE49-F238E27FC236}">
                    <a16:creationId xmlns:a16="http://schemas.microsoft.com/office/drawing/2014/main" id="{032002CD-E6E7-B95D-6246-D2295C6983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5985" y="1039528"/>
                <a:ext cx="9734029" cy="51711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A8815E7C-6D98-BE6B-3E80-9C7A18A50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3000" y="1511166"/>
                <a:ext cx="0" cy="4716000"/>
              </a:xfrm>
              <a:prstGeom prst="line">
                <a:avLst/>
              </a:prstGeom>
              <a:ln w="19050">
                <a:noFill/>
                <a:prstDash val="dash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D65E72F-5512-7CA3-1755-7792067B8AEB}"/>
                  </a:ext>
                </a:extLst>
              </p:cNvPr>
              <p:cNvSpPr/>
              <p:nvPr/>
            </p:nvSpPr>
            <p:spPr>
              <a:xfrm>
                <a:off x="4966637" y="1838424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37E00C6-9524-ECF4-F15A-41C033A57A1C}"/>
                  </a:ext>
                </a:extLst>
              </p:cNvPr>
              <p:cNvSpPr/>
              <p:nvPr/>
            </p:nvSpPr>
            <p:spPr>
              <a:xfrm>
                <a:off x="4952999" y="2358186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1C54480-0648-463E-3D95-CC50A29ED03F}"/>
                  </a:ext>
                </a:extLst>
              </p:cNvPr>
              <p:cNvSpPr/>
              <p:nvPr/>
            </p:nvSpPr>
            <p:spPr>
              <a:xfrm>
                <a:off x="4970645" y="2885970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B6FAC3-38A0-039F-D12D-760DF5CC356F}"/>
                  </a:ext>
                </a:extLst>
              </p:cNvPr>
              <p:cNvSpPr/>
              <p:nvPr/>
            </p:nvSpPr>
            <p:spPr>
              <a:xfrm>
                <a:off x="4959420" y="3413754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C0B9912-138B-C546-721D-42C62E66962B}"/>
                  </a:ext>
                </a:extLst>
              </p:cNvPr>
              <p:cNvSpPr/>
              <p:nvPr/>
            </p:nvSpPr>
            <p:spPr>
              <a:xfrm>
                <a:off x="4959420" y="3923889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D8194FD-2C83-C6AD-4BDA-940F44978255}"/>
                  </a:ext>
                </a:extLst>
              </p:cNvPr>
              <p:cNvSpPr/>
              <p:nvPr/>
            </p:nvSpPr>
            <p:spPr>
              <a:xfrm>
                <a:off x="4964231" y="4459697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57E16F3-9015-57E5-6E9D-0C1057D4F8C7}"/>
                  </a:ext>
                </a:extLst>
              </p:cNvPr>
              <p:cNvSpPr/>
              <p:nvPr/>
            </p:nvSpPr>
            <p:spPr>
              <a:xfrm>
                <a:off x="4957012" y="4977662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530AF45-27B6-A29E-E473-B2AB035D9854}"/>
                  </a:ext>
                </a:extLst>
              </p:cNvPr>
              <p:cNvSpPr/>
              <p:nvPr/>
            </p:nvSpPr>
            <p:spPr>
              <a:xfrm>
                <a:off x="4959420" y="5484593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A96761E-18C4-C2FE-6F21-BEA0317C4724}"/>
                  </a:ext>
                </a:extLst>
              </p:cNvPr>
              <p:cNvSpPr/>
              <p:nvPr/>
            </p:nvSpPr>
            <p:spPr>
              <a:xfrm>
                <a:off x="4980270" y="6018593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C04106EE-4456-CD4C-45E7-8C13BF6B28E1}"/>
                  </a:ext>
                </a:extLst>
              </p:cNvPr>
              <p:cNvSpPr/>
              <p:nvPr/>
            </p:nvSpPr>
            <p:spPr>
              <a:xfrm>
                <a:off x="2117558" y="1645919"/>
                <a:ext cx="192506" cy="202130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C5563C4-229D-BBBF-70E4-D6372BDBC2E4}"/>
                  </a:ext>
                </a:extLst>
              </p:cNvPr>
              <p:cNvSpPr/>
              <p:nvPr/>
            </p:nvSpPr>
            <p:spPr>
              <a:xfrm>
                <a:off x="2119162" y="2165681"/>
                <a:ext cx="192506" cy="202130"/>
              </a:xfrm>
              <a:prstGeom prst="ellipse">
                <a:avLst/>
              </a:prstGeom>
              <a:solidFill>
                <a:srgbClr val="FFFF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A02EA53-D9AB-602D-0BF4-E3812E74ECD1}"/>
                  </a:ext>
                </a:extLst>
              </p:cNvPr>
              <p:cNvSpPr/>
              <p:nvPr/>
            </p:nvSpPr>
            <p:spPr>
              <a:xfrm>
                <a:off x="2117558" y="2666193"/>
                <a:ext cx="192506" cy="20213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1037C832-71A7-8C10-C251-AF0D99D52518}"/>
                  </a:ext>
                </a:extLst>
              </p:cNvPr>
              <p:cNvSpPr/>
              <p:nvPr/>
            </p:nvSpPr>
            <p:spPr>
              <a:xfrm>
                <a:off x="2127183" y="3206812"/>
                <a:ext cx="192506" cy="202130"/>
              </a:xfrm>
              <a:prstGeom prst="ellipse">
                <a:avLst/>
              </a:prstGeom>
              <a:solidFill>
                <a:srgbClr val="FFFF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7B8D8461-62C8-7C12-1C49-F085E4A1DD4C}"/>
                  </a:ext>
                </a:extLst>
              </p:cNvPr>
              <p:cNvSpPr/>
              <p:nvPr/>
            </p:nvSpPr>
            <p:spPr>
              <a:xfrm>
                <a:off x="2127183" y="3721759"/>
                <a:ext cx="192506" cy="202130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603A88B-5C01-5705-B4BB-85DE1298FBE1}"/>
                  </a:ext>
                </a:extLst>
              </p:cNvPr>
              <p:cNvSpPr/>
              <p:nvPr/>
            </p:nvSpPr>
            <p:spPr>
              <a:xfrm>
                <a:off x="2128787" y="4247942"/>
                <a:ext cx="192506" cy="202130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D04A50C2-7087-503D-94C7-3303F6EB4629}"/>
                  </a:ext>
                </a:extLst>
              </p:cNvPr>
              <p:cNvSpPr/>
              <p:nvPr/>
            </p:nvSpPr>
            <p:spPr>
              <a:xfrm>
                <a:off x="2136808" y="4770720"/>
                <a:ext cx="192506" cy="202130"/>
              </a:xfrm>
              <a:prstGeom prst="ellipse">
                <a:avLst/>
              </a:prstGeom>
              <a:solidFill>
                <a:srgbClr val="FFFF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F86D3C49-3BC1-94AA-74C4-1BF35D351218}"/>
                  </a:ext>
                </a:extLst>
              </p:cNvPr>
              <p:cNvSpPr/>
              <p:nvPr/>
            </p:nvSpPr>
            <p:spPr>
              <a:xfrm>
                <a:off x="2127183" y="5284258"/>
                <a:ext cx="192506" cy="20213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43121D55-738F-4BFA-6DFA-87B60DBAFD67}"/>
                  </a:ext>
                </a:extLst>
              </p:cNvPr>
              <p:cNvSpPr/>
              <p:nvPr/>
            </p:nvSpPr>
            <p:spPr>
              <a:xfrm>
                <a:off x="2128784" y="5794407"/>
                <a:ext cx="192506" cy="202130"/>
              </a:xfrm>
              <a:prstGeom prst="ellipse">
                <a:avLst/>
              </a:prstGeom>
              <a:solidFill>
                <a:srgbClr val="FFFF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FB630F8-1458-197F-FFEE-233F12700540}"/>
                </a:ext>
              </a:extLst>
            </p:cNvPr>
            <p:cNvCxnSpPr>
              <a:endCxn id="2" idx="2"/>
            </p:cNvCxnSpPr>
            <p:nvPr/>
          </p:nvCxnSpPr>
          <p:spPr>
            <a:xfrm>
              <a:off x="4943375" y="1511166"/>
              <a:ext cx="9625" cy="4699524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36424BB-DDB8-1F2D-31DA-B71D01F8BB21}"/>
              </a:ext>
            </a:extLst>
          </p:cNvPr>
          <p:cNvGrpSpPr/>
          <p:nvPr/>
        </p:nvGrpSpPr>
        <p:grpSpPr>
          <a:xfrm>
            <a:off x="5659659" y="827772"/>
            <a:ext cx="4166774" cy="5678906"/>
            <a:chOff x="3539998" y="195208"/>
            <a:chExt cx="5157688" cy="666279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B401498-F6C1-87BE-5803-EBCCC4099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39998" y="195208"/>
              <a:ext cx="5153100" cy="6662791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1E86EDB-4CBC-61C8-F56B-9DEE06E55FD6}"/>
                </a:ext>
              </a:extLst>
            </p:cNvPr>
            <p:cNvSpPr/>
            <p:nvPr/>
          </p:nvSpPr>
          <p:spPr>
            <a:xfrm>
              <a:off x="3544586" y="195209"/>
              <a:ext cx="5153100" cy="6662791"/>
            </a:xfrm>
            <a:prstGeom prst="roundRect">
              <a:avLst>
                <a:gd name="adj" fmla="val 3508"/>
              </a:avLst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pic>
        <p:nvPicPr>
          <p:cNvPr id="3" name="Picture 88">
            <a:extLst>
              <a:ext uri="{FF2B5EF4-FFF2-40B4-BE49-F238E27FC236}">
                <a16:creationId xmlns:a16="http://schemas.microsoft.com/office/drawing/2014/main" id="{CC7C7179-FB64-09DD-EAAA-F55EFC8BF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643" y="2995575"/>
            <a:ext cx="5586382" cy="33465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AD251FF-EDFC-6368-CF41-5D808D59D994}"/>
              </a:ext>
            </a:extLst>
          </p:cNvPr>
          <p:cNvSpPr txBox="1"/>
          <p:nvPr/>
        </p:nvSpPr>
        <p:spPr>
          <a:xfrm>
            <a:off x="0" y="293448"/>
            <a:ext cx="3428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cs typeface="Pretendard" panose="02000503000000020004" pitchFamily="50" charset="-127"/>
              </a:rPr>
              <a:t>Project Status</a:t>
            </a:r>
            <a:r>
              <a:rPr kumimoji="1" lang="ko-KR" altLang="en-US" sz="2000" b="1" dirty="0">
                <a:cs typeface="Pretendard" panose="02000503000000020004" pitchFamily="50" charset="-127"/>
              </a:rPr>
              <a:t> </a:t>
            </a:r>
            <a:r>
              <a:rPr kumimoji="1" lang="ko-KR" altLang="en-US" b="1" dirty="0">
                <a:cs typeface="Pretendard" panose="02000503000000020004" pitchFamily="50" charset="-127"/>
              </a:rPr>
              <a:t>공유</a:t>
            </a:r>
            <a:r>
              <a:rPr kumimoji="1" lang="ko-KR" altLang="en-US" sz="2000" b="1" dirty="0">
                <a:cs typeface="Pretendard" panose="02000503000000020004" pitchFamily="50" charset="-127"/>
              </a:rPr>
              <a:t> </a:t>
            </a:r>
            <a:r>
              <a:rPr kumimoji="1" lang="en-US" altLang="ko-KR" dirty="0">
                <a:cs typeface="Pretendard" panose="02000503000000020004" pitchFamily="50" charset="-127"/>
              </a:rPr>
              <a:t>- Progress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94AF56FC-0CFA-3B2C-FE79-138A08081A71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5F90A6-1693-4927-8A14-8213C2316BF3}" type="slidenum">
              <a:rPr lang="ko-KR" altLang="en-US" sz="900" smtClean="0"/>
              <a:pPr/>
              <a:t>24</a:t>
            </a:fld>
            <a:endParaRPr lang="ko-KR" altLang="en-US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75D20F-F69B-E3FA-DD85-1D6E0E597F57}"/>
              </a:ext>
            </a:extLst>
          </p:cNvPr>
          <p:cNvSpPr txBox="1"/>
          <p:nvPr/>
        </p:nvSpPr>
        <p:spPr>
          <a:xfrm>
            <a:off x="1767431" y="6364820"/>
            <a:ext cx="2475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Milestone </a:t>
            </a:r>
            <a:r>
              <a:rPr lang="ko-KR" altLang="en-US" sz="1400" b="1" dirty="0"/>
              <a:t>결재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간략 평가</a:t>
            </a:r>
          </a:p>
        </p:txBody>
      </p:sp>
    </p:spTree>
    <p:extLst>
      <p:ext uri="{BB962C8B-B14F-4D97-AF65-F5344CB8AC3E}">
        <p14:creationId xmlns:p14="http://schemas.microsoft.com/office/powerpoint/2010/main" val="31524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29DB32FC-00FA-0683-5F98-DA758B230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634" y="884507"/>
            <a:ext cx="7981836" cy="47751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86">
            <a:extLst>
              <a:ext uri="{FF2B5EF4-FFF2-40B4-BE49-F238E27FC236}">
                <a16:creationId xmlns:a16="http://schemas.microsoft.com/office/drawing/2014/main" id="{0A187D65-18A4-3799-2CFD-9CA3D95B1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8551" y="2760316"/>
            <a:ext cx="5451733" cy="3861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0F4BB-99C3-0FE1-EA1B-5748A2CACB03}"/>
              </a:ext>
            </a:extLst>
          </p:cNvPr>
          <p:cNvSpPr txBox="1"/>
          <p:nvPr/>
        </p:nvSpPr>
        <p:spPr>
          <a:xfrm>
            <a:off x="0" y="293448"/>
            <a:ext cx="3612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cs typeface="Pretendard" panose="02000503000000020004" pitchFamily="50" charset="-127"/>
              </a:rPr>
              <a:t>Project Status</a:t>
            </a:r>
            <a:r>
              <a:rPr kumimoji="1" lang="ko-KR" altLang="en-US" sz="2000" b="1" dirty="0">
                <a:cs typeface="Pretendard" panose="02000503000000020004" pitchFamily="50" charset="-127"/>
              </a:rPr>
              <a:t> </a:t>
            </a:r>
            <a:r>
              <a:rPr kumimoji="1" lang="ko-KR" altLang="en-US" b="1" dirty="0">
                <a:cs typeface="Pretendard" panose="02000503000000020004" pitchFamily="50" charset="-127"/>
              </a:rPr>
              <a:t>공유</a:t>
            </a:r>
            <a:r>
              <a:rPr kumimoji="1" lang="ko-KR" altLang="en-US" sz="2000" b="1" dirty="0">
                <a:cs typeface="Pretendard" panose="02000503000000020004" pitchFamily="50" charset="-127"/>
              </a:rPr>
              <a:t> </a:t>
            </a:r>
            <a:r>
              <a:rPr kumimoji="1" lang="en-US" altLang="ko-KR" dirty="0">
                <a:cs typeface="Pretendard" panose="02000503000000020004" pitchFamily="50" charset="-127"/>
              </a:rPr>
              <a:t>– Stage Gate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52DBE296-43F1-A013-762D-DA019F18A314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5F90A6-1693-4927-8A14-8213C2316BF3}" type="slidenum">
              <a:rPr lang="ko-KR" altLang="en-US" sz="900" smtClean="0"/>
              <a:pPr/>
              <a:t>25</a:t>
            </a:fld>
            <a:endParaRPr lang="ko-KR" alt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A07B16-6684-CD0E-FC83-02D000FFE9D9}"/>
              </a:ext>
            </a:extLst>
          </p:cNvPr>
          <p:cNvSpPr txBox="1"/>
          <p:nvPr/>
        </p:nvSpPr>
        <p:spPr>
          <a:xfrm>
            <a:off x="958909" y="6044780"/>
            <a:ext cx="2475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Milestone Gate </a:t>
            </a:r>
            <a:r>
              <a:rPr lang="ko-KR" altLang="en-US" sz="1400" b="1" dirty="0"/>
              <a:t> 평가</a:t>
            </a:r>
          </a:p>
        </p:txBody>
      </p:sp>
    </p:spTree>
    <p:extLst>
      <p:ext uri="{BB962C8B-B14F-4D97-AF65-F5344CB8AC3E}">
        <p14:creationId xmlns:p14="http://schemas.microsoft.com/office/powerpoint/2010/main" val="1345322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E5C82-DFC2-662C-E9D2-90859AD94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DB6BF2B3-4556-49CD-416B-246893522E10}"/>
              </a:ext>
            </a:extLst>
          </p:cNvPr>
          <p:cNvSpPr/>
          <p:nvPr/>
        </p:nvSpPr>
        <p:spPr>
          <a:xfrm>
            <a:off x="0" y="731521"/>
            <a:ext cx="9906000" cy="5857548"/>
          </a:xfrm>
          <a:prstGeom prst="roundRect">
            <a:avLst>
              <a:gd name="adj" fmla="val 5586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B65C999-7A3C-64E6-E06E-88A4F655C6AF}"/>
              </a:ext>
            </a:extLst>
          </p:cNvPr>
          <p:cNvSpPr/>
          <p:nvPr/>
        </p:nvSpPr>
        <p:spPr>
          <a:xfrm>
            <a:off x="157397" y="1114814"/>
            <a:ext cx="9569360" cy="4355981"/>
          </a:xfrm>
          <a:prstGeom prst="roundRect">
            <a:avLst>
              <a:gd name="adj" fmla="val 6828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0FEAB59-9D40-4375-A05B-A9720E055320}"/>
              </a:ext>
            </a:extLst>
          </p:cNvPr>
          <p:cNvSpPr/>
          <p:nvPr/>
        </p:nvSpPr>
        <p:spPr>
          <a:xfrm>
            <a:off x="314601" y="1501806"/>
            <a:ext cx="7023423" cy="2935933"/>
          </a:xfrm>
          <a:prstGeom prst="roundRect">
            <a:avLst>
              <a:gd name="adj" fmla="val 9701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63CCBB2-E47C-1392-91F6-F9B82F915B66}"/>
              </a:ext>
            </a:extLst>
          </p:cNvPr>
          <p:cNvSpPr/>
          <p:nvPr/>
        </p:nvSpPr>
        <p:spPr>
          <a:xfrm>
            <a:off x="494037" y="2711457"/>
            <a:ext cx="6724656" cy="90495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677F2-2A07-E3E9-CA56-68D134068A3A}"/>
              </a:ext>
            </a:extLst>
          </p:cNvPr>
          <p:cNvSpPr txBox="1"/>
          <p:nvPr/>
        </p:nvSpPr>
        <p:spPr>
          <a:xfrm>
            <a:off x="781145" y="3043468"/>
            <a:ext cx="932288" cy="3284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Intelligence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A5CCD-5A59-EC80-3702-9CC839D7D079}"/>
              </a:ext>
            </a:extLst>
          </p:cNvPr>
          <p:cNvSpPr txBox="1"/>
          <p:nvPr/>
        </p:nvSpPr>
        <p:spPr>
          <a:xfrm>
            <a:off x="3353253" y="3043467"/>
            <a:ext cx="1089838" cy="3284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Project (Pool)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82118-395C-30A9-53E4-C849EC316283}"/>
              </a:ext>
            </a:extLst>
          </p:cNvPr>
          <p:cNvSpPr txBox="1"/>
          <p:nvPr/>
        </p:nvSpPr>
        <p:spPr>
          <a:xfrm>
            <a:off x="2076625" y="2939463"/>
            <a:ext cx="866238" cy="517783"/>
          </a:xfrm>
          <a:prstGeom prst="rect">
            <a:avLst/>
          </a:prstGeom>
          <a:noFill/>
        </p:spPr>
        <p:txBody>
          <a:bodyPr wrap="none" lIns="36000" tIns="36000" rIns="36000" bIns="72000" rtlCol="0" anchor="ctr">
            <a:spAutoFit/>
          </a:bodyPr>
          <a:lstStyle/>
          <a:p>
            <a:pPr algn="ctr"/>
            <a:r>
              <a:rPr lang="en-US" altLang="ko-KR" sz="1200" dirty="0"/>
              <a:t>Strategy</a:t>
            </a:r>
          </a:p>
          <a:p>
            <a:pPr algn="ctr"/>
            <a:r>
              <a:rPr lang="en-US" altLang="ko-KR" sz="1100" dirty="0"/>
              <a:t>(PRM,TRM)</a:t>
            </a:r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9B999-6EF4-403D-3F11-C98B35B0A87E}"/>
              </a:ext>
            </a:extLst>
          </p:cNvPr>
          <p:cNvSpPr txBox="1"/>
          <p:nvPr/>
        </p:nvSpPr>
        <p:spPr>
          <a:xfrm>
            <a:off x="6132190" y="2894699"/>
            <a:ext cx="912998" cy="62670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200" dirty="0"/>
              <a:t>Solution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200" dirty="0"/>
              <a:t>Product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200" dirty="0"/>
              <a:t>Technology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5188D-1316-D961-E113-719864365650}"/>
              </a:ext>
            </a:extLst>
          </p:cNvPr>
          <p:cNvSpPr txBox="1"/>
          <p:nvPr/>
        </p:nvSpPr>
        <p:spPr>
          <a:xfrm>
            <a:off x="2470138" y="1980646"/>
            <a:ext cx="1262748" cy="28782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Impact Tracking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2C02EF-5156-D099-A02A-D05E59CA0B95}"/>
              </a:ext>
            </a:extLst>
          </p:cNvPr>
          <p:cNvSpPr txBox="1"/>
          <p:nvPr/>
        </p:nvSpPr>
        <p:spPr>
          <a:xfrm>
            <a:off x="3533503" y="3739447"/>
            <a:ext cx="793363" cy="28782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Managing</a:t>
            </a:r>
            <a:endParaRPr lang="ko-KR" altLang="en-US" sz="12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737CC86-3FD2-76AB-7DAB-8F2BD3BE8E03}"/>
              </a:ext>
            </a:extLst>
          </p:cNvPr>
          <p:cNvCxnSpPr>
            <a:stCxn id="2" idx="0"/>
            <a:endCxn id="9" idx="1"/>
          </p:cNvCxnSpPr>
          <p:nvPr/>
        </p:nvCxnSpPr>
        <p:spPr>
          <a:xfrm rot="5400000" flipH="1" flipV="1">
            <a:off x="1399258" y="1972589"/>
            <a:ext cx="918911" cy="12228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981C2834-4DD4-2CDA-06B5-12EA65795FE4}"/>
              </a:ext>
            </a:extLst>
          </p:cNvPr>
          <p:cNvCxnSpPr>
            <a:cxnSpLocks/>
            <a:stCxn id="9" idx="3"/>
            <a:endCxn id="17" idx="0"/>
          </p:cNvCxnSpPr>
          <p:nvPr/>
        </p:nvCxnSpPr>
        <p:spPr>
          <a:xfrm>
            <a:off x="3732886" y="2124557"/>
            <a:ext cx="1413549" cy="9189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7354A899-D521-DD0E-DE19-0F9BFF84E113}"/>
              </a:ext>
            </a:extLst>
          </p:cNvPr>
          <p:cNvCxnSpPr>
            <a:stCxn id="4" idx="2"/>
            <a:endCxn id="10" idx="1"/>
          </p:cNvCxnSpPr>
          <p:nvPr/>
        </p:nvCxnSpPr>
        <p:spPr>
          <a:xfrm rot="16200000" flipH="1">
            <a:off x="2808566" y="3158422"/>
            <a:ext cx="426114" cy="10237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6D4119F-74F1-B68F-527A-1ACE53EB19AA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26866" y="3371943"/>
            <a:ext cx="819569" cy="5114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8C9BCD2-260A-E501-556D-77AC2951D085}"/>
              </a:ext>
            </a:extLst>
          </p:cNvPr>
          <p:cNvSpPr txBox="1"/>
          <p:nvPr/>
        </p:nvSpPr>
        <p:spPr>
          <a:xfrm>
            <a:off x="5311101" y="2367864"/>
            <a:ext cx="900010" cy="262008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050" dirty="0"/>
              <a:t>사업화</a:t>
            </a:r>
            <a:r>
              <a:rPr lang="en-US" altLang="ko-KR" sz="1050" dirty="0"/>
              <a:t>/</a:t>
            </a:r>
            <a:r>
              <a:rPr lang="ko-KR" altLang="en-US" sz="1050" dirty="0"/>
              <a:t>평가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6F322AF-9F01-2368-DA2A-EF8C1DF4F7A3}"/>
              </a:ext>
            </a:extLst>
          </p:cNvPr>
          <p:cNvCxnSpPr>
            <a:stCxn id="4" idx="0"/>
            <a:endCxn id="21" idx="1"/>
          </p:cNvCxnSpPr>
          <p:nvPr/>
        </p:nvCxnSpPr>
        <p:spPr>
          <a:xfrm rot="5400000" flipH="1" flipV="1">
            <a:off x="3690125" y="1318488"/>
            <a:ext cx="440595" cy="28013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D96DBAF8-5CCD-1F07-9983-88E6EC9A715E}"/>
              </a:ext>
            </a:extLst>
          </p:cNvPr>
          <p:cNvCxnSpPr>
            <a:cxnSpLocks/>
            <a:stCxn id="21" idx="3"/>
            <a:endCxn id="5" idx="0"/>
          </p:cNvCxnSpPr>
          <p:nvPr/>
        </p:nvCxnSpPr>
        <p:spPr>
          <a:xfrm>
            <a:off x="6211111" y="2498868"/>
            <a:ext cx="377578" cy="3958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3C86540-6E79-0430-FD41-DD825A923C28}"/>
              </a:ext>
            </a:extLst>
          </p:cNvPr>
          <p:cNvSpPr txBox="1"/>
          <p:nvPr/>
        </p:nvSpPr>
        <p:spPr>
          <a:xfrm>
            <a:off x="1852529" y="1748819"/>
            <a:ext cx="2806917" cy="275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정보수집</a:t>
            </a:r>
            <a:r>
              <a:rPr lang="en-US" altLang="ko-KR" sz="1000" dirty="0"/>
              <a:t>, </a:t>
            </a:r>
            <a:r>
              <a:rPr lang="ko-KR" altLang="en-US" sz="1000" dirty="0"/>
              <a:t>분석</a:t>
            </a:r>
            <a:r>
              <a:rPr lang="en-US" altLang="ko-KR" sz="1000" dirty="0"/>
              <a:t>, </a:t>
            </a:r>
            <a:r>
              <a:rPr lang="ko-KR" altLang="en-US" sz="1000" dirty="0"/>
              <a:t>영향도 평가</a:t>
            </a:r>
            <a:r>
              <a:rPr lang="en-US" altLang="ko-KR" sz="1000" dirty="0"/>
              <a:t>(</a:t>
            </a:r>
            <a:r>
              <a:rPr lang="ko-KR" altLang="en-US" sz="1000" dirty="0"/>
              <a:t>전략</a:t>
            </a:r>
            <a:r>
              <a:rPr lang="en-US" altLang="ko-KR" sz="1000" dirty="0"/>
              <a:t>, Project)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463786-E695-C807-98C1-BEDD3C756970}"/>
              </a:ext>
            </a:extLst>
          </p:cNvPr>
          <p:cNvSpPr txBox="1"/>
          <p:nvPr/>
        </p:nvSpPr>
        <p:spPr>
          <a:xfrm>
            <a:off x="2682835" y="4039053"/>
            <a:ext cx="2799807" cy="283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Strategy/Project Progress/Status, Action</a:t>
            </a:r>
            <a:endParaRPr lang="ko-KR" altLang="en-US" sz="105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D45B93-6C50-D9B2-654F-45C5AD245682}"/>
              </a:ext>
            </a:extLst>
          </p:cNvPr>
          <p:cNvCxnSpPr>
            <a:stCxn id="2" idx="3"/>
            <a:endCxn id="4" idx="1"/>
          </p:cNvCxnSpPr>
          <p:nvPr/>
        </p:nvCxnSpPr>
        <p:spPr>
          <a:xfrm flipV="1">
            <a:off x="1713434" y="3198354"/>
            <a:ext cx="363192" cy="935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5C12326-DF08-B27B-AB3A-47BB5E59E5DB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942863" y="3198354"/>
            <a:ext cx="410390" cy="935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067D447-8D46-0279-628E-71FD33F77125}"/>
              </a:ext>
            </a:extLst>
          </p:cNvPr>
          <p:cNvCxnSpPr>
            <a:cxnSpLocks/>
            <a:stCxn id="17" idx="3"/>
            <a:endCxn id="5" idx="1"/>
          </p:cNvCxnSpPr>
          <p:nvPr/>
        </p:nvCxnSpPr>
        <p:spPr>
          <a:xfrm>
            <a:off x="5445891" y="3207705"/>
            <a:ext cx="686299" cy="3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9D3481D-8225-ED3A-4C79-F35A7787F192}"/>
              </a:ext>
            </a:extLst>
          </p:cNvPr>
          <p:cNvSpPr txBox="1"/>
          <p:nvPr/>
        </p:nvSpPr>
        <p:spPr>
          <a:xfrm>
            <a:off x="493042" y="2734356"/>
            <a:ext cx="1348373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b="1" i="1" dirty="0"/>
              <a:t>Managed Entity</a:t>
            </a:r>
            <a:endParaRPr lang="ko-KR" altLang="en-US" sz="1400" b="1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C2AB7C-47DF-C155-0BDC-6ABC9C3E1EC1}"/>
              </a:ext>
            </a:extLst>
          </p:cNvPr>
          <p:cNvSpPr txBox="1"/>
          <p:nvPr/>
        </p:nvSpPr>
        <p:spPr>
          <a:xfrm>
            <a:off x="486247" y="1540734"/>
            <a:ext cx="684602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b="1" i="1" dirty="0"/>
              <a:t>Activity</a:t>
            </a:r>
            <a:endParaRPr lang="ko-KR" altLang="en-US" sz="1400" b="1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C2B2BE-E56C-7414-9522-5A131ABF0837}"/>
              </a:ext>
            </a:extLst>
          </p:cNvPr>
          <p:cNvSpPr txBox="1"/>
          <p:nvPr/>
        </p:nvSpPr>
        <p:spPr>
          <a:xfrm>
            <a:off x="786724" y="4876501"/>
            <a:ext cx="724198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System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A49ACE-B8C4-6082-1D22-EE6E485786A5}"/>
              </a:ext>
            </a:extLst>
          </p:cNvPr>
          <p:cNvSpPr txBox="1"/>
          <p:nvPr/>
        </p:nvSpPr>
        <p:spPr>
          <a:xfrm>
            <a:off x="1939142" y="5023782"/>
            <a:ext cx="1178080" cy="3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IT System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C0D7BB-C86F-24F0-939C-DACC604E31E4}"/>
              </a:ext>
            </a:extLst>
          </p:cNvPr>
          <p:cNvSpPr txBox="1"/>
          <p:nvPr/>
        </p:nvSpPr>
        <p:spPr>
          <a:xfrm>
            <a:off x="1910032" y="4711049"/>
            <a:ext cx="1314302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Non-IT System 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F3A51C-EBA6-1276-A51E-FF7C45075A9A}"/>
              </a:ext>
            </a:extLst>
          </p:cNvPr>
          <p:cNvSpPr txBox="1"/>
          <p:nvPr/>
        </p:nvSpPr>
        <p:spPr>
          <a:xfrm>
            <a:off x="3501583" y="5023782"/>
            <a:ext cx="1387817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Process : IT</a:t>
            </a:r>
            <a:r>
              <a:rPr lang="en-US" altLang="ko-KR" sz="1050" dirty="0"/>
              <a:t> </a:t>
            </a:r>
            <a:r>
              <a:rPr lang="ko-KR" altLang="en-US" sz="1050" dirty="0"/>
              <a:t>도구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A0F5C8-8AEF-A611-B0CD-D5A9E863397B}"/>
              </a:ext>
            </a:extLst>
          </p:cNvPr>
          <p:cNvSpPr txBox="1"/>
          <p:nvPr/>
        </p:nvSpPr>
        <p:spPr>
          <a:xfrm>
            <a:off x="3505146" y="4710563"/>
            <a:ext cx="1178080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Process :</a:t>
            </a:r>
            <a:r>
              <a:rPr lang="en-US" altLang="ko-KR" sz="1050" dirty="0"/>
              <a:t> </a:t>
            </a:r>
            <a:r>
              <a:rPr lang="ko-KR" altLang="en-US" sz="1050" dirty="0"/>
              <a:t>사람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1C67CE-F83C-D015-738C-027688909D85}"/>
              </a:ext>
            </a:extLst>
          </p:cNvPr>
          <p:cNvSpPr txBox="1"/>
          <p:nvPr/>
        </p:nvSpPr>
        <p:spPr>
          <a:xfrm>
            <a:off x="400146" y="1156500"/>
            <a:ext cx="637858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b="1" i="1" dirty="0"/>
              <a:t>System</a:t>
            </a:r>
            <a:endParaRPr lang="ko-KR" altLang="en-US" sz="1400" b="1" i="1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9A1CD3EB-F854-E949-5646-7CD308137DA6}"/>
              </a:ext>
            </a:extLst>
          </p:cNvPr>
          <p:cNvSpPr/>
          <p:nvPr/>
        </p:nvSpPr>
        <p:spPr>
          <a:xfrm>
            <a:off x="7521532" y="1501806"/>
            <a:ext cx="1999026" cy="2674956"/>
          </a:xfrm>
          <a:prstGeom prst="roundRect">
            <a:avLst>
              <a:gd name="adj" fmla="val 9701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BFE398-CC27-2628-F6BB-617920DBFF52}"/>
              </a:ext>
            </a:extLst>
          </p:cNvPr>
          <p:cNvSpPr txBox="1"/>
          <p:nvPr/>
        </p:nvSpPr>
        <p:spPr>
          <a:xfrm>
            <a:off x="7666032" y="1519206"/>
            <a:ext cx="803352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en-US" altLang="ko-KR" sz="1400" b="1" i="1" dirty="0"/>
              <a:t>Resource</a:t>
            </a:r>
            <a:endParaRPr lang="ko-KR" altLang="en-US" sz="1400" b="1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39CDF0-4EEC-C9AD-21C5-8A09F3E90AAA}"/>
              </a:ext>
            </a:extLst>
          </p:cNvPr>
          <p:cNvSpPr txBox="1"/>
          <p:nvPr/>
        </p:nvSpPr>
        <p:spPr>
          <a:xfrm>
            <a:off x="8507623" y="2350125"/>
            <a:ext cx="831372" cy="44203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Knowledge</a:t>
            </a:r>
          </a:p>
          <a:p>
            <a:r>
              <a:rPr lang="en-US" altLang="ko-KR" sz="1200" dirty="0"/>
              <a:t> Human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FD5099B2-F511-27D9-9670-D1BC83DAAF28}"/>
              </a:ext>
            </a:extLst>
          </p:cNvPr>
          <p:cNvCxnSpPr>
            <a:stCxn id="11" idx="2"/>
            <a:endCxn id="50" idx="1"/>
          </p:cNvCxnSpPr>
          <p:nvPr/>
        </p:nvCxnSpPr>
        <p:spPr>
          <a:xfrm rot="16200000" flipH="1">
            <a:off x="8360036" y="2423555"/>
            <a:ext cx="151219" cy="14395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64B4C02-B070-85C9-7346-4ADD470F162B}"/>
              </a:ext>
            </a:extLst>
          </p:cNvPr>
          <p:cNvSpPr txBox="1"/>
          <p:nvPr/>
        </p:nvSpPr>
        <p:spPr>
          <a:xfrm>
            <a:off x="7789059" y="2913667"/>
            <a:ext cx="149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Outsourcing Vendor</a:t>
            </a:r>
          </a:p>
          <a:p>
            <a:pPr algn="ctr"/>
            <a:r>
              <a:rPr lang="en-US" altLang="ko-KR" sz="1200" dirty="0"/>
              <a:t>Long List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5BBAD2C-1450-FB5E-6ECE-756BC6FE0392}"/>
              </a:ext>
            </a:extLst>
          </p:cNvPr>
          <p:cNvSpPr txBox="1"/>
          <p:nvPr/>
        </p:nvSpPr>
        <p:spPr>
          <a:xfrm>
            <a:off x="7848977" y="3493509"/>
            <a:ext cx="1344151" cy="590349"/>
          </a:xfrm>
          <a:prstGeom prst="rect">
            <a:avLst/>
          </a:prstGeom>
          <a:noFill/>
        </p:spPr>
        <p:txBody>
          <a:bodyPr wrap="square" tIns="0" bIns="36000" rtlCol="0">
            <a:spAutoFit/>
          </a:bodyPr>
          <a:lstStyle/>
          <a:p>
            <a:pPr algn="ctr"/>
            <a:r>
              <a:rPr lang="en-US" altLang="ko-KR" sz="1200" dirty="0"/>
              <a:t>Technology Classification System</a:t>
            </a:r>
            <a:endParaRPr lang="ko-KR" altLang="en-US" sz="1200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70BC8BF-0146-A1CA-F71B-A072AE17BACB}"/>
              </a:ext>
            </a:extLst>
          </p:cNvPr>
          <p:cNvCxnSpPr>
            <a:stCxn id="42" idx="3"/>
            <a:endCxn id="44" idx="1"/>
          </p:cNvCxnSpPr>
          <p:nvPr/>
        </p:nvCxnSpPr>
        <p:spPr>
          <a:xfrm>
            <a:off x="3117222" y="5178671"/>
            <a:ext cx="384361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E82489F-60D1-1EE1-3C55-53FE8C5C129D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3224334" y="4865451"/>
            <a:ext cx="280812" cy="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B123A5C-E9C0-A709-9824-44E716F92E80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>
            <a:off x="1510921" y="5031389"/>
            <a:ext cx="428221" cy="147281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6495A20-13CA-AEAB-FFDE-E14E2C472A75}"/>
              </a:ext>
            </a:extLst>
          </p:cNvPr>
          <p:cNvCxnSpPr>
            <a:stCxn id="41" idx="3"/>
            <a:endCxn id="43" idx="1"/>
          </p:cNvCxnSpPr>
          <p:nvPr/>
        </p:nvCxnSpPr>
        <p:spPr>
          <a:xfrm flipV="1">
            <a:off x="1510921" y="4865937"/>
            <a:ext cx="399110" cy="165452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16174D6-D9CE-CFD3-FD8E-DCE36F52DB74}"/>
              </a:ext>
            </a:extLst>
          </p:cNvPr>
          <p:cNvSpPr txBox="1"/>
          <p:nvPr/>
        </p:nvSpPr>
        <p:spPr>
          <a:xfrm>
            <a:off x="157245" y="771752"/>
            <a:ext cx="1120106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b="1" i="1" dirty="0"/>
              <a:t>Environment</a:t>
            </a:r>
            <a:endParaRPr lang="ko-KR" altLang="en-US" sz="1400" b="1" i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DD07DE-E443-4CF9-1910-B58889F0FCB4}"/>
              </a:ext>
            </a:extLst>
          </p:cNvPr>
          <p:cNvSpPr txBox="1"/>
          <p:nvPr/>
        </p:nvSpPr>
        <p:spPr>
          <a:xfrm>
            <a:off x="3908731" y="5626573"/>
            <a:ext cx="5200141" cy="309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ko-KR" altLang="en-US" sz="1050" dirty="0"/>
              <a:t>기업외부 환경변화에 능동적 대응하는 체계 </a:t>
            </a:r>
            <a:r>
              <a:rPr lang="en-US" altLang="ko-KR" sz="1050" dirty="0"/>
              <a:t>=&gt;</a:t>
            </a:r>
            <a:r>
              <a:rPr lang="en-US" altLang="ko-KR" sz="1200" dirty="0"/>
              <a:t> R&amp;D</a:t>
            </a:r>
            <a:r>
              <a:rPr lang="en-US" altLang="ko-KR" sz="1050" dirty="0"/>
              <a:t> </a:t>
            </a:r>
            <a:r>
              <a:rPr lang="ko-KR" altLang="en-US" sz="1050" dirty="0"/>
              <a:t>기획의</a:t>
            </a:r>
            <a:r>
              <a:rPr lang="en-US" altLang="ko-KR" sz="1050" dirty="0"/>
              <a:t> </a:t>
            </a:r>
            <a:r>
              <a:rPr lang="ko-KR" altLang="en-US" sz="1050" dirty="0"/>
              <a:t>시스템적 접근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096308B-5616-A7E8-7E25-34214BCBE2FE}"/>
              </a:ext>
            </a:extLst>
          </p:cNvPr>
          <p:cNvSpPr txBox="1"/>
          <p:nvPr/>
        </p:nvSpPr>
        <p:spPr>
          <a:xfrm>
            <a:off x="606986" y="5626573"/>
            <a:ext cx="2894597" cy="309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1200" dirty="0"/>
              <a:t>Fast Follower -&gt; First Mover ; </a:t>
            </a:r>
            <a:r>
              <a:rPr lang="ko-KR" altLang="en-US" sz="1050" dirty="0"/>
              <a:t>무한경쟁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5A8B01-1542-F243-0BE4-43CB7AF6F5EA}"/>
              </a:ext>
            </a:extLst>
          </p:cNvPr>
          <p:cNvSpPr txBox="1"/>
          <p:nvPr/>
        </p:nvSpPr>
        <p:spPr>
          <a:xfrm>
            <a:off x="732116" y="6258218"/>
            <a:ext cx="3021737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1050" dirty="0"/>
              <a:t>평생직장</a:t>
            </a:r>
            <a:r>
              <a:rPr lang="ko-KR" altLang="en-US" sz="1200" dirty="0"/>
              <a:t> </a:t>
            </a:r>
            <a:r>
              <a:rPr lang="en-US" altLang="ko-KR" sz="1200" dirty="0"/>
              <a:t>-&gt; Career Nomad ; Agency Dilemma</a:t>
            </a:r>
            <a:endParaRPr lang="ko-KR" altLang="en-US" sz="120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6473BBA-2C97-9687-848C-79A718F68988}"/>
              </a:ext>
            </a:extLst>
          </p:cNvPr>
          <p:cNvCxnSpPr>
            <a:cxnSpLocks/>
            <a:stCxn id="69" idx="3"/>
            <a:endCxn id="68" idx="1"/>
          </p:cNvCxnSpPr>
          <p:nvPr/>
        </p:nvCxnSpPr>
        <p:spPr>
          <a:xfrm>
            <a:off x="3501583" y="5781461"/>
            <a:ext cx="407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E91CC8F-2FE0-4147-193E-3FF0A946667E}"/>
              </a:ext>
            </a:extLst>
          </p:cNvPr>
          <p:cNvCxnSpPr>
            <a:cxnSpLocks/>
            <a:stCxn id="70" idx="3"/>
            <a:endCxn id="67" idx="1"/>
          </p:cNvCxnSpPr>
          <p:nvPr/>
        </p:nvCxnSpPr>
        <p:spPr>
          <a:xfrm flipV="1">
            <a:off x="3753853" y="6388360"/>
            <a:ext cx="604413" cy="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E1D952C-A544-4B67-9C60-F0C02739E9A0}"/>
              </a:ext>
            </a:extLst>
          </p:cNvPr>
          <p:cNvSpPr txBox="1"/>
          <p:nvPr/>
        </p:nvSpPr>
        <p:spPr>
          <a:xfrm>
            <a:off x="5388929" y="4779383"/>
            <a:ext cx="4055882" cy="51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Ad</a:t>
            </a:r>
            <a:r>
              <a:rPr lang="ko-KR" altLang="en-US" sz="1200" dirty="0"/>
              <a:t> </a:t>
            </a:r>
            <a:r>
              <a:rPr lang="en-US" altLang="ko-KR" sz="1200" dirty="0"/>
              <a:t>hoc Approach =&gt; Digitalized Systematic Approach</a:t>
            </a:r>
          </a:p>
          <a:p>
            <a:pPr algn="ctr"/>
            <a:r>
              <a:rPr lang="en-US" altLang="ko-KR" sz="1200" dirty="0"/>
              <a:t>(Object-Oriented</a:t>
            </a:r>
            <a:r>
              <a:rPr lang="ko-KR" altLang="en-US" sz="1200" dirty="0"/>
              <a:t> </a:t>
            </a:r>
            <a:r>
              <a:rPr lang="en-US" altLang="ko-KR" sz="1200" dirty="0"/>
              <a:t>Approach)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5CC082-0C0A-A1ED-595F-FD8506C261FB}"/>
              </a:ext>
            </a:extLst>
          </p:cNvPr>
          <p:cNvSpPr txBox="1"/>
          <p:nvPr/>
        </p:nvSpPr>
        <p:spPr>
          <a:xfrm>
            <a:off x="3911046" y="5890248"/>
            <a:ext cx="3401367" cy="309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altLang="ko-KR" sz="1200" dirty="0"/>
              <a:t>Open</a:t>
            </a:r>
            <a:r>
              <a:rPr lang="ko-KR" altLang="en-US" sz="1200" dirty="0"/>
              <a:t> </a:t>
            </a:r>
            <a:r>
              <a:rPr lang="en-US" altLang="ko-KR" sz="1200" dirty="0"/>
              <a:t>R&amp;D, Open Innovation</a:t>
            </a:r>
            <a:endParaRPr lang="ko-KR" altLang="en-US" sz="1200" dirty="0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5215B99D-FFC4-43CB-6900-8354EF4FE61B}"/>
              </a:ext>
            </a:extLst>
          </p:cNvPr>
          <p:cNvCxnSpPr>
            <a:stCxn id="69" idx="3"/>
            <a:endCxn id="53" idx="1"/>
          </p:cNvCxnSpPr>
          <p:nvPr/>
        </p:nvCxnSpPr>
        <p:spPr>
          <a:xfrm>
            <a:off x="3501583" y="5781461"/>
            <a:ext cx="409463" cy="2636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D6F94F3-05C7-AB98-DDE7-6CED12854B91}"/>
              </a:ext>
            </a:extLst>
          </p:cNvPr>
          <p:cNvSpPr txBox="1"/>
          <p:nvPr/>
        </p:nvSpPr>
        <p:spPr>
          <a:xfrm>
            <a:off x="4358266" y="6249860"/>
            <a:ext cx="4397283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altLang="ko-KR" sz="1200" dirty="0"/>
              <a:t>  Analog =&gt; Digital,  Redefining Role &amp; Responsibility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BE8B47-88CE-2316-AC12-92D4A82F3C8E}"/>
              </a:ext>
            </a:extLst>
          </p:cNvPr>
          <p:cNvSpPr txBox="1"/>
          <p:nvPr/>
        </p:nvSpPr>
        <p:spPr>
          <a:xfrm>
            <a:off x="7706938" y="4176762"/>
            <a:ext cx="1693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Open R&amp;D/Innovation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D2E163-2D22-7924-C2EE-7EE5D55B0B1B}"/>
              </a:ext>
            </a:extLst>
          </p:cNvPr>
          <p:cNvSpPr txBox="1"/>
          <p:nvPr/>
        </p:nvSpPr>
        <p:spPr>
          <a:xfrm>
            <a:off x="4846978" y="3043467"/>
            <a:ext cx="598913" cy="3284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Project</a:t>
            </a:r>
            <a:endParaRPr lang="ko-KR" altLang="en-US" sz="12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1F8ADF8-7440-66EA-B08D-205604BAD92D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4443092" y="3207706"/>
            <a:ext cx="40388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41D8BB-2033-2855-1134-C6731CA9D894}"/>
              </a:ext>
            </a:extLst>
          </p:cNvPr>
          <p:cNvSpPr txBox="1"/>
          <p:nvPr/>
        </p:nvSpPr>
        <p:spPr>
          <a:xfrm>
            <a:off x="6337" y="289531"/>
            <a:ext cx="487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MOT(R&amp;D Project</a:t>
            </a:r>
            <a:r>
              <a:rPr lang="ko-KR" altLang="en-US" sz="2000" dirty="0"/>
              <a:t> </a:t>
            </a:r>
            <a:r>
              <a:rPr lang="en-US" altLang="ko-KR" sz="2000" dirty="0"/>
              <a:t>Mgmt)</a:t>
            </a:r>
            <a:r>
              <a:rPr lang="ko-KR" altLang="en-US" sz="2000" dirty="0"/>
              <a:t> </a:t>
            </a:r>
            <a:r>
              <a:rPr lang="en-US" altLang="ko-KR" sz="2000" dirty="0"/>
              <a:t>System</a:t>
            </a:r>
            <a:r>
              <a:rPr lang="ko-KR" altLang="en-US" sz="2000" dirty="0"/>
              <a:t> </a:t>
            </a:r>
            <a:r>
              <a:rPr lang="en-US" altLang="ko-KR" sz="2000" dirty="0"/>
              <a:t>Overview</a:t>
            </a:r>
            <a:endParaRPr lang="ko-KR" altLang="en-US" sz="2000" dirty="0"/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45E818BF-AF70-3F65-CFFE-30C66BF72D52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26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EA7EBC-3288-F5FC-D495-184D4E1F9F04}"/>
              </a:ext>
            </a:extLst>
          </p:cNvPr>
          <p:cNvSpPr txBox="1"/>
          <p:nvPr/>
        </p:nvSpPr>
        <p:spPr>
          <a:xfrm>
            <a:off x="7618461" y="2110149"/>
            <a:ext cx="1490411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Internal/External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797EF8-974D-1D9C-4439-AC9EFC126F6F}"/>
              </a:ext>
            </a:extLst>
          </p:cNvPr>
          <p:cNvSpPr txBox="1"/>
          <p:nvPr/>
        </p:nvSpPr>
        <p:spPr>
          <a:xfrm>
            <a:off x="7904865" y="1704817"/>
            <a:ext cx="1205514" cy="184666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200" i="1" dirty="0"/>
              <a:t>(Managed Entity)</a:t>
            </a:r>
            <a:endParaRPr lang="ko-KR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687672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90DE8-AA4C-0F1D-E758-1808E118458A}"/>
              </a:ext>
            </a:extLst>
          </p:cNvPr>
          <p:cNvSpPr txBox="1"/>
          <p:nvPr/>
        </p:nvSpPr>
        <p:spPr>
          <a:xfrm>
            <a:off x="-4447" y="285187"/>
            <a:ext cx="2667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Scope – R&amp;D </a:t>
            </a:r>
            <a:r>
              <a:rPr lang="ko-KR" altLang="en-US" dirty="0"/>
              <a:t>전략</a:t>
            </a:r>
            <a:r>
              <a:rPr lang="en-US" altLang="ko-KR" dirty="0"/>
              <a:t>/</a:t>
            </a:r>
            <a:r>
              <a:rPr lang="ko-KR" altLang="en-US" dirty="0"/>
              <a:t>기획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19931-B9DD-4393-F166-7E21BBAAE012}"/>
              </a:ext>
            </a:extLst>
          </p:cNvPr>
          <p:cNvSpPr txBox="1"/>
          <p:nvPr/>
        </p:nvSpPr>
        <p:spPr>
          <a:xfrm>
            <a:off x="3062322" y="2004594"/>
            <a:ext cx="1093625" cy="3552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600" dirty="0"/>
              <a:t>Intelligence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15361-F881-8C34-C8F6-E389F6471F88}"/>
              </a:ext>
            </a:extLst>
          </p:cNvPr>
          <p:cNvSpPr txBox="1"/>
          <p:nvPr/>
        </p:nvSpPr>
        <p:spPr>
          <a:xfrm>
            <a:off x="7312772" y="1994968"/>
            <a:ext cx="1282586" cy="3552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600" dirty="0"/>
              <a:t>Project (Pool)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1FAAA-1C17-7EA9-E5C3-FD5762E67C55}"/>
              </a:ext>
            </a:extLst>
          </p:cNvPr>
          <p:cNvSpPr txBox="1"/>
          <p:nvPr/>
        </p:nvSpPr>
        <p:spPr>
          <a:xfrm>
            <a:off x="5271122" y="1893371"/>
            <a:ext cx="971988" cy="570720"/>
          </a:xfrm>
          <a:prstGeom prst="rect">
            <a:avLst/>
          </a:prstGeom>
          <a:noFill/>
        </p:spPr>
        <p:txBody>
          <a:bodyPr wrap="none" lIns="36000" tIns="36000" rIns="36000" bIns="72000" rtlCol="0" anchor="ctr">
            <a:spAutoFit/>
          </a:bodyPr>
          <a:lstStyle/>
          <a:p>
            <a:pPr algn="ctr"/>
            <a:r>
              <a:rPr lang="en-US" altLang="ko-KR" sz="1600" dirty="0"/>
              <a:t>Strategy</a:t>
            </a:r>
          </a:p>
          <a:p>
            <a:pPr algn="ctr"/>
            <a:r>
              <a:rPr lang="en-US" altLang="ko-KR" sz="1400" dirty="0"/>
              <a:t>(PRM,TRM)</a:t>
            </a:r>
            <a:endParaRPr lang="ko-KR" altLang="en-US" sz="14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4A4613-058E-89CF-23D0-A4A07784BB8C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4155947" y="2178731"/>
            <a:ext cx="1115175" cy="350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ED8E868-4A2A-1707-7473-6B8BDD654ED0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6243110" y="2172606"/>
            <a:ext cx="1069662" cy="612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594350-3251-F2AC-283D-69E6A5CD39A8}"/>
              </a:ext>
            </a:extLst>
          </p:cNvPr>
          <p:cNvSpPr txBox="1"/>
          <p:nvPr/>
        </p:nvSpPr>
        <p:spPr>
          <a:xfrm>
            <a:off x="960547" y="1881482"/>
            <a:ext cx="1129787" cy="601497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600" dirty="0"/>
              <a:t>Raw</a:t>
            </a:r>
            <a:r>
              <a:rPr lang="ko-KR" altLang="en-US" sz="1600" dirty="0"/>
              <a:t> </a:t>
            </a:r>
            <a:r>
              <a:rPr lang="en-US" altLang="ko-KR" sz="1600" dirty="0"/>
              <a:t>Data,</a:t>
            </a:r>
          </a:p>
          <a:p>
            <a:pPr algn="ctr"/>
            <a:r>
              <a:rPr lang="en-US" altLang="ko-KR" sz="1600" dirty="0"/>
              <a:t>Information</a:t>
            </a:r>
            <a:endParaRPr lang="ko-KR" altLang="en-US" sz="16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4D16AD-FA20-166B-1323-657BE0C57637}"/>
              </a:ext>
            </a:extLst>
          </p:cNvPr>
          <p:cNvCxnSpPr>
            <a:cxnSpLocks/>
            <a:stCxn id="18" idx="3"/>
            <a:endCxn id="4" idx="1"/>
          </p:cNvCxnSpPr>
          <p:nvPr/>
        </p:nvCxnSpPr>
        <p:spPr>
          <a:xfrm>
            <a:off x="2090334" y="2182231"/>
            <a:ext cx="971988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CAE8305-BA7B-10A9-C851-19676F67A240}"/>
              </a:ext>
            </a:extLst>
          </p:cNvPr>
          <p:cNvSpPr/>
          <p:nvPr/>
        </p:nvSpPr>
        <p:spPr>
          <a:xfrm>
            <a:off x="4734669" y="1692836"/>
            <a:ext cx="4116527" cy="92555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917E0C-F054-2D03-F14E-2AEA5A8784E4}"/>
              </a:ext>
            </a:extLst>
          </p:cNvPr>
          <p:cNvSpPr txBox="1"/>
          <p:nvPr/>
        </p:nvSpPr>
        <p:spPr>
          <a:xfrm>
            <a:off x="5937207" y="1538067"/>
            <a:ext cx="175342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Formulate/Updated</a:t>
            </a:r>
            <a:endParaRPr lang="ko-KR" altLang="en-US" sz="14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51AE235-C38E-C6EB-5E3A-AB70E337DC41}"/>
              </a:ext>
            </a:extLst>
          </p:cNvPr>
          <p:cNvSpPr/>
          <p:nvPr/>
        </p:nvSpPr>
        <p:spPr>
          <a:xfrm>
            <a:off x="712269" y="1430891"/>
            <a:ext cx="8219975" cy="141560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B4BE60-6949-B75C-BDF5-7834FA825EA0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21" name="슬라이드 번호 개체 틀 2">
            <a:extLst>
              <a:ext uri="{FF2B5EF4-FFF2-40B4-BE49-F238E27FC236}">
                <a16:creationId xmlns:a16="http://schemas.microsoft.com/office/drawing/2014/main" id="{28D4969A-7C70-8A14-2C69-ECDBCFEFD956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27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2C26E-775E-835E-BA73-83A8CD8FFDAF}"/>
              </a:ext>
            </a:extLst>
          </p:cNvPr>
          <p:cNvSpPr txBox="1"/>
          <p:nvPr/>
        </p:nvSpPr>
        <p:spPr>
          <a:xfrm>
            <a:off x="850630" y="3159761"/>
            <a:ext cx="2147759" cy="3552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600" b="1" dirty="0"/>
              <a:t>Dynamic &amp; Up-to-date</a:t>
            </a:r>
            <a:endParaRPr lang="ko-KR" altLang="en-US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031195-2A38-6C11-25D1-6410E04CD8CF}"/>
              </a:ext>
            </a:extLst>
          </p:cNvPr>
          <p:cNvSpPr txBox="1"/>
          <p:nvPr/>
        </p:nvSpPr>
        <p:spPr>
          <a:xfrm>
            <a:off x="876471" y="4507308"/>
            <a:ext cx="1186086" cy="3552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600" b="1" dirty="0"/>
              <a:t>Automation</a:t>
            </a:r>
            <a:endParaRPr lang="ko-KR" altLang="en-US" sz="16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39B131-67BA-4CF5-0E25-56355317D99E}"/>
              </a:ext>
            </a:extLst>
          </p:cNvPr>
          <p:cNvSpPr txBox="1"/>
          <p:nvPr/>
        </p:nvSpPr>
        <p:spPr>
          <a:xfrm>
            <a:off x="1794455" y="3510302"/>
            <a:ext cx="7056741" cy="715118"/>
          </a:xfrm>
          <a:prstGeom prst="rect">
            <a:avLst/>
          </a:prstGeom>
          <a:noFill/>
        </p:spPr>
        <p:txBody>
          <a:bodyPr wrap="square" lIns="36000" tIns="36000" rIns="36000" b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정보 수집</a:t>
            </a:r>
            <a:r>
              <a:rPr lang="en-US" altLang="ko-KR" sz="1400" dirty="0"/>
              <a:t>/</a:t>
            </a:r>
            <a:r>
              <a:rPr lang="ko-KR" altLang="en-US" sz="1400" dirty="0"/>
              <a:t>분석부터 전략</a:t>
            </a:r>
            <a:r>
              <a:rPr lang="en-US" altLang="ko-KR" sz="1400" dirty="0"/>
              <a:t>/</a:t>
            </a:r>
            <a:r>
              <a:rPr lang="ko-KR" altLang="en-US" sz="1400" dirty="0"/>
              <a:t>과제에 대한 </a:t>
            </a:r>
            <a:r>
              <a:rPr lang="en-US" altLang="ko-KR" sz="1400" dirty="0"/>
              <a:t>Impact</a:t>
            </a:r>
            <a:r>
              <a:rPr lang="ko-KR" altLang="en-US" sz="1400" dirty="0"/>
              <a:t> 평가</a:t>
            </a:r>
            <a:r>
              <a:rPr lang="en-US" altLang="ko-KR" sz="1400" dirty="0"/>
              <a:t>/Update </a:t>
            </a:r>
            <a:r>
              <a:rPr lang="ko-KR" altLang="en-US" sz="1400" dirty="0"/>
              <a:t>절차를 </a:t>
            </a:r>
            <a:r>
              <a:rPr lang="en-US" altLang="ko-KR" sz="1400" dirty="0"/>
              <a:t>System</a:t>
            </a:r>
            <a:r>
              <a:rPr lang="ko-KR" altLang="en-US" sz="1400" dirty="0"/>
              <a:t>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=&gt; Strategy,</a:t>
            </a:r>
            <a:r>
              <a:rPr lang="ko-KR" altLang="en-US" sz="1400" dirty="0"/>
              <a:t> </a:t>
            </a:r>
            <a:r>
              <a:rPr lang="en-US" altLang="ko-KR" sz="1400" dirty="0"/>
              <a:t>Project</a:t>
            </a:r>
            <a:r>
              <a:rPr lang="ko-KR" altLang="en-US" sz="1400" dirty="0"/>
              <a:t>가 내</a:t>
            </a:r>
            <a:r>
              <a:rPr lang="en-US" altLang="ko-KR" sz="1400" dirty="0"/>
              <a:t>.</a:t>
            </a:r>
            <a:r>
              <a:rPr lang="ko-KR" altLang="en-US" sz="1400" dirty="0"/>
              <a:t>외부 동향을 반영하여 최신의 상태가 유지되도록</a:t>
            </a:r>
            <a:r>
              <a:rPr lang="en-US" altLang="ko-KR" sz="1400" dirty="0"/>
              <a:t>..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68A2C-9A19-A1E4-7584-7F3C6FCF79A6}"/>
              </a:ext>
            </a:extLst>
          </p:cNvPr>
          <p:cNvSpPr txBox="1"/>
          <p:nvPr/>
        </p:nvSpPr>
        <p:spPr>
          <a:xfrm>
            <a:off x="1832955" y="4817801"/>
            <a:ext cx="7056741" cy="715118"/>
          </a:xfrm>
          <a:prstGeom prst="rect">
            <a:avLst/>
          </a:prstGeom>
          <a:noFill/>
        </p:spPr>
        <p:txBody>
          <a:bodyPr wrap="square" lIns="36000" tIns="36000" rIns="36000" b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정보를 수집</a:t>
            </a:r>
            <a:r>
              <a:rPr lang="en-US" altLang="ko-KR" sz="1400" dirty="0"/>
              <a:t>, </a:t>
            </a:r>
            <a:r>
              <a:rPr lang="ko-KR" altLang="en-US" sz="1400" dirty="0"/>
              <a:t>분석하고</a:t>
            </a:r>
            <a:r>
              <a:rPr lang="en-US" altLang="ko-KR" sz="1400" dirty="0"/>
              <a:t> </a:t>
            </a:r>
            <a:r>
              <a:rPr lang="ko-KR" altLang="en-US" sz="1400" dirty="0"/>
              <a:t>전략 및 </a:t>
            </a:r>
            <a:r>
              <a:rPr lang="en-US" altLang="ko-KR" sz="1400" dirty="0"/>
              <a:t>Project</a:t>
            </a:r>
            <a:r>
              <a:rPr lang="ko-KR" altLang="en-US" sz="1400" dirty="0"/>
              <a:t>에 연결하는 업무에 대한 수행자 편차 최소화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정보수집 등 업무의 전문 </a:t>
            </a:r>
            <a:r>
              <a:rPr lang="en-US" altLang="ko-KR" sz="1400" dirty="0"/>
              <a:t>Role</a:t>
            </a:r>
            <a:r>
              <a:rPr lang="ko-KR" altLang="en-US" sz="1400" dirty="0"/>
              <a:t> 확보</a:t>
            </a:r>
            <a:r>
              <a:rPr lang="en-US" altLang="ko-KR" sz="1400" dirty="0"/>
              <a:t>, </a:t>
            </a:r>
            <a:r>
              <a:rPr lang="ko-KR" altLang="en-US" sz="1400" dirty="0"/>
              <a:t>업무수행을 통해 수행능력이 </a:t>
            </a:r>
            <a:r>
              <a:rPr lang="en-US" altLang="ko-KR" sz="1400" dirty="0"/>
              <a:t>Upgrade </a:t>
            </a:r>
            <a:r>
              <a:rPr lang="ko-KR" altLang="en-US" sz="1400" dirty="0"/>
              <a:t>되도록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B1572-901D-AEED-3458-D959CB0E7B34}"/>
              </a:ext>
            </a:extLst>
          </p:cNvPr>
          <p:cNvSpPr txBox="1"/>
          <p:nvPr/>
        </p:nvSpPr>
        <p:spPr>
          <a:xfrm>
            <a:off x="850630" y="1068408"/>
            <a:ext cx="80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Scope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20783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원통형 2">
            <a:extLst>
              <a:ext uri="{FF2B5EF4-FFF2-40B4-BE49-F238E27FC236}">
                <a16:creationId xmlns:a16="http://schemas.microsoft.com/office/drawing/2014/main" id="{91538C51-F6F5-243B-64D3-9F9B18CEBE5D}"/>
              </a:ext>
            </a:extLst>
          </p:cNvPr>
          <p:cNvSpPr/>
          <p:nvPr/>
        </p:nvSpPr>
        <p:spPr>
          <a:xfrm>
            <a:off x="1701143" y="3016404"/>
            <a:ext cx="2091210" cy="797379"/>
          </a:xfrm>
          <a:prstGeom prst="can">
            <a:avLst>
              <a:gd name="adj" fmla="val 45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" name="원통형 3">
            <a:extLst>
              <a:ext uri="{FF2B5EF4-FFF2-40B4-BE49-F238E27FC236}">
                <a16:creationId xmlns:a16="http://schemas.microsoft.com/office/drawing/2014/main" id="{A8E1A126-34B7-6821-177B-C24051803245}"/>
              </a:ext>
            </a:extLst>
          </p:cNvPr>
          <p:cNvSpPr/>
          <p:nvPr/>
        </p:nvSpPr>
        <p:spPr>
          <a:xfrm>
            <a:off x="6847507" y="1819175"/>
            <a:ext cx="2729629" cy="2976388"/>
          </a:xfrm>
          <a:prstGeom prst="can">
            <a:avLst>
              <a:gd name="adj" fmla="val 1726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2EFF4A-37B1-04E4-00C3-23C61E1E9DB4}"/>
              </a:ext>
            </a:extLst>
          </p:cNvPr>
          <p:cNvSpPr txBox="1"/>
          <p:nvPr/>
        </p:nvSpPr>
        <p:spPr>
          <a:xfrm>
            <a:off x="7684427" y="1894167"/>
            <a:ext cx="11471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Project Pool</a:t>
            </a:r>
            <a:endParaRPr lang="ko-KR" altLang="en-US" sz="1400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C6150C-29B7-B5C4-FCC7-398EAB52E27F}"/>
              </a:ext>
            </a:extLst>
          </p:cNvPr>
          <p:cNvSpPr txBox="1"/>
          <p:nvPr/>
        </p:nvSpPr>
        <p:spPr>
          <a:xfrm>
            <a:off x="3838959" y="6130190"/>
            <a:ext cx="502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BCG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31E80-0D79-15FE-5B1D-A0F4268C7EAD}"/>
              </a:ext>
            </a:extLst>
          </p:cNvPr>
          <p:cNvSpPr txBox="1"/>
          <p:nvPr/>
        </p:nvSpPr>
        <p:spPr>
          <a:xfrm>
            <a:off x="2737329" y="140143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제품</a:t>
            </a:r>
            <a:r>
              <a:rPr lang="en-US" altLang="ko-KR" sz="1200" dirty="0"/>
              <a:t>/</a:t>
            </a:r>
            <a:r>
              <a:rPr lang="ko-KR" altLang="en-US" sz="1200" dirty="0"/>
              <a:t>부품</a:t>
            </a:r>
            <a:r>
              <a:rPr lang="en-US" altLang="ko-KR" sz="1200" dirty="0"/>
              <a:t>/</a:t>
            </a:r>
            <a:r>
              <a:rPr lang="ko-KR" altLang="en-US" sz="1200" dirty="0"/>
              <a:t>소재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78C735-65A3-F593-A903-BFEBD954C0F5}"/>
              </a:ext>
            </a:extLst>
          </p:cNvPr>
          <p:cNvSpPr txBox="1"/>
          <p:nvPr/>
        </p:nvSpPr>
        <p:spPr>
          <a:xfrm>
            <a:off x="891422" y="193408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기술동향</a:t>
            </a:r>
            <a:endParaRPr lang="en-US" altLang="ko-KR" sz="1200" dirty="0"/>
          </a:p>
          <a:p>
            <a:pPr algn="ctr"/>
            <a:r>
              <a:rPr lang="ko-KR" altLang="en-US" sz="1200" dirty="0"/>
              <a:t>신기술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D7F8CB-CC0A-9B0A-2AD9-D7C459DFA13B}"/>
              </a:ext>
            </a:extLst>
          </p:cNvPr>
          <p:cNvSpPr txBox="1"/>
          <p:nvPr/>
        </p:nvSpPr>
        <p:spPr>
          <a:xfrm>
            <a:off x="1738437" y="143110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법규</a:t>
            </a:r>
            <a:r>
              <a:rPr lang="en-US" altLang="ko-KR" sz="1200" dirty="0"/>
              <a:t>/</a:t>
            </a:r>
            <a:r>
              <a:rPr lang="ko-KR" altLang="en-US" sz="1200" dirty="0"/>
              <a:t>규제</a:t>
            </a:r>
            <a:r>
              <a:rPr lang="en-US" altLang="ko-KR" sz="1200" dirty="0"/>
              <a:t>/</a:t>
            </a:r>
            <a:r>
              <a:rPr lang="ko-KR" altLang="en-US" sz="1200" dirty="0"/>
              <a:t>정책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3936B7-8758-2705-DB20-9A2F3FAD505E}"/>
              </a:ext>
            </a:extLst>
          </p:cNvPr>
          <p:cNvSpPr txBox="1"/>
          <p:nvPr/>
        </p:nvSpPr>
        <p:spPr>
          <a:xfrm>
            <a:off x="440950" y="263951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시장</a:t>
            </a:r>
            <a:r>
              <a:rPr lang="en-US" altLang="ko-KR" sz="1200" dirty="0"/>
              <a:t>/</a:t>
            </a:r>
            <a:r>
              <a:rPr lang="ko-KR" altLang="en-US" sz="1200" dirty="0"/>
              <a:t>산업 동향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D30082-1E5B-B052-4847-398D0305822E}"/>
              </a:ext>
            </a:extLst>
          </p:cNvPr>
          <p:cNvSpPr txBox="1"/>
          <p:nvPr/>
        </p:nvSpPr>
        <p:spPr>
          <a:xfrm>
            <a:off x="3543186" y="1813413"/>
            <a:ext cx="73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경쟁사</a:t>
            </a:r>
            <a:endParaRPr lang="en-US" altLang="ko-KR" sz="1200" dirty="0"/>
          </a:p>
          <a:p>
            <a:pPr algn="ctr"/>
            <a:r>
              <a:rPr lang="ko-KR" altLang="en-US" sz="1200" dirty="0"/>
              <a:t>동향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E352E3-EE28-35EF-8002-0CEC7BB2D4A6}"/>
              </a:ext>
            </a:extLst>
          </p:cNvPr>
          <p:cNvSpPr txBox="1"/>
          <p:nvPr/>
        </p:nvSpPr>
        <p:spPr>
          <a:xfrm>
            <a:off x="4165703" y="2336942"/>
            <a:ext cx="53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고객</a:t>
            </a:r>
            <a:endParaRPr lang="en-US" altLang="ko-KR" sz="1200" dirty="0"/>
          </a:p>
          <a:p>
            <a:pPr algn="ctr"/>
            <a:r>
              <a:rPr lang="ko-KR" altLang="en-US" sz="1200" dirty="0"/>
              <a:t>동향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C00F6F-6304-4331-4097-5714097FC036}"/>
              </a:ext>
            </a:extLst>
          </p:cNvPr>
          <p:cNvSpPr txBox="1"/>
          <p:nvPr/>
        </p:nvSpPr>
        <p:spPr>
          <a:xfrm>
            <a:off x="6856910" y="2396637"/>
            <a:ext cx="129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Strategy Level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F3C3BD-CA2C-2F3A-8BB8-F98A7D31EABE}"/>
              </a:ext>
            </a:extLst>
          </p:cNvPr>
          <p:cNvSpPr txBox="1"/>
          <p:nvPr/>
        </p:nvSpPr>
        <p:spPr>
          <a:xfrm>
            <a:off x="7086538" y="2730932"/>
            <a:ext cx="2524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Medium/Long-term Roadmap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014EEF-A83D-58B4-8C99-BB8EDE306FBD}"/>
              </a:ext>
            </a:extLst>
          </p:cNvPr>
          <p:cNvSpPr txBox="1"/>
          <p:nvPr/>
        </p:nvSpPr>
        <p:spPr>
          <a:xfrm>
            <a:off x="7668774" y="3040145"/>
            <a:ext cx="1951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Technology Roadmap</a:t>
            </a:r>
          </a:p>
          <a:p>
            <a:r>
              <a:rPr lang="en-US" altLang="ko-KR" sz="1400" dirty="0"/>
              <a:t>Product Roadmap</a:t>
            </a:r>
          </a:p>
          <a:p>
            <a:r>
              <a:rPr lang="en-US" altLang="ko-KR" sz="1400" dirty="0"/>
              <a:t>Mergers &amp; Acquisition</a:t>
            </a:r>
          </a:p>
          <a:p>
            <a:r>
              <a:rPr lang="en-US" altLang="ko-KR" sz="1400" dirty="0"/>
              <a:t>…….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6902E2-C5C6-8F77-C31A-F52C076289D5}"/>
              </a:ext>
            </a:extLst>
          </p:cNvPr>
          <p:cNvSpPr txBox="1"/>
          <p:nvPr/>
        </p:nvSpPr>
        <p:spPr>
          <a:xfrm>
            <a:off x="7285271" y="4054414"/>
            <a:ext cx="173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Action Plan ; Project</a:t>
            </a:r>
            <a:endParaRPr lang="ko-KR" altLang="en-US" sz="1400" dirty="0"/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D4DB9AD-B859-18C7-9553-36BD0BEAAC1E}"/>
              </a:ext>
            </a:extLst>
          </p:cNvPr>
          <p:cNvSpPr/>
          <p:nvPr/>
        </p:nvSpPr>
        <p:spPr>
          <a:xfrm>
            <a:off x="232851" y="1187646"/>
            <a:ext cx="4935808" cy="4972519"/>
          </a:xfrm>
          <a:prstGeom prst="blockArc">
            <a:avLst>
              <a:gd name="adj1" fmla="val 10817807"/>
              <a:gd name="adj2" fmla="val 21429531"/>
              <a:gd name="adj3" fmla="val 1852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051FD4-6EF7-984E-3FE9-CE06EC319864}"/>
              </a:ext>
            </a:extLst>
          </p:cNvPr>
          <p:cNvSpPr txBox="1"/>
          <p:nvPr/>
        </p:nvSpPr>
        <p:spPr>
          <a:xfrm>
            <a:off x="2102646" y="303533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Information DB</a:t>
            </a:r>
            <a:endParaRPr lang="ko-KR" altLang="en-US" sz="1400" b="1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61A6AD-7089-65B3-EC95-6838BA4CB973}"/>
              </a:ext>
            </a:extLst>
          </p:cNvPr>
          <p:cNvSpPr txBox="1"/>
          <p:nvPr/>
        </p:nvSpPr>
        <p:spPr>
          <a:xfrm>
            <a:off x="2302156" y="5612437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Insight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0EAD32-E463-66F7-C9BA-0CB2475E8537}"/>
              </a:ext>
            </a:extLst>
          </p:cNvPr>
          <p:cNvSpPr txBox="1"/>
          <p:nvPr/>
        </p:nvSpPr>
        <p:spPr>
          <a:xfrm>
            <a:off x="2448931" y="1783649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Data</a:t>
            </a:r>
            <a:endParaRPr lang="ko-KR" altLang="en-US" sz="1600" dirty="0"/>
          </a:p>
        </p:txBody>
      </p:sp>
      <p:sp>
        <p:nvSpPr>
          <p:cNvPr id="37" name="원통형 36">
            <a:extLst>
              <a:ext uri="{FF2B5EF4-FFF2-40B4-BE49-F238E27FC236}">
                <a16:creationId xmlns:a16="http://schemas.microsoft.com/office/drawing/2014/main" id="{770EE033-67DA-B0BE-988C-C4D70B31C4DC}"/>
              </a:ext>
            </a:extLst>
          </p:cNvPr>
          <p:cNvSpPr/>
          <p:nvPr/>
        </p:nvSpPr>
        <p:spPr>
          <a:xfrm>
            <a:off x="1967896" y="4500012"/>
            <a:ext cx="1545328" cy="701176"/>
          </a:xfrm>
          <a:prstGeom prst="can">
            <a:avLst>
              <a:gd name="adj" fmla="val 41454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E1B2DA-618F-5DAD-241E-835CF4A1287C}"/>
              </a:ext>
            </a:extLst>
          </p:cNvPr>
          <p:cNvSpPr txBox="1"/>
          <p:nvPr/>
        </p:nvSpPr>
        <p:spPr>
          <a:xfrm>
            <a:off x="2045742" y="4499694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Intelligence DB</a:t>
            </a:r>
            <a:endParaRPr lang="ko-KR" altLang="en-US" sz="1400" b="1" i="1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D2CD171-C9E0-CCCB-6C47-BCA2CEB77812}"/>
              </a:ext>
            </a:extLst>
          </p:cNvPr>
          <p:cNvCxnSpPr/>
          <p:nvPr/>
        </p:nvCxnSpPr>
        <p:spPr>
          <a:xfrm flipV="1">
            <a:off x="4483398" y="3091558"/>
            <a:ext cx="338859" cy="9625"/>
          </a:xfrm>
          <a:prstGeom prst="line">
            <a:avLst/>
          </a:prstGeom>
          <a:ln w="762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3FC61CE-242E-A706-62EC-D4410EB46480}"/>
              </a:ext>
            </a:extLst>
          </p:cNvPr>
          <p:cNvSpPr txBox="1"/>
          <p:nvPr/>
        </p:nvSpPr>
        <p:spPr>
          <a:xfrm>
            <a:off x="4614806" y="6135706"/>
            <a:ext cx="96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Five Force</a:t>
            </a:r>
            <a:endParaRPr lang="ko-KR" altLang="en-US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3678C8-0E38-C2CE-2A3B-5009DED77274}"/>
              </a:ext>
            </a:extLst>
          </p:cNvPr>
          <p:cNvSpPr txBox="1"/>
          <p:nvPr/>
        </p:nvSpPr>
        <p:spPr>
          <a:xfrm>
            <a:off x="5814918" y="6135706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Ansoff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C2F9F0-1B4C-7416-98DB-9969678B45B4}"/>
              </a:ext>
            </a:extLst>
          </p:cNvPr>
          <p:cNvSpPr txBox="1"/>
          <p:nvPr/>
        </p:nvSpPr>
        <p:spPr>
          <a:xfrm>
            <a:off x="7716735" y="6135707"/>
            <a:ext cx="656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SWOT</a:t>
            </a:r>
            <a:endParaRPr lang="ko-KR" alt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33B54-2285-0DE6-43AF-48F1BAA55378}"/>
              </a:ext>
            </a:extLst>
          </p:cNvPr>
          <p:cNvSpPr txBox="1"/>
          <p:nvPr/>
        </p:nvSpPr>
        <p:spPr>
          <a:xfrm>
            <a:off x="6626883" y="6135707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Blue Ocean</a:t>
            </a:r>
            <a:endParaRPr lang="ko-KR" altLang="en-US" sz="1400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0A3D111-EC25-D06A-EC2F-3DA6B61613EA}"/>
              </a:ext>
            </a:extLst>
          </p:cNvPr>
          <p:cNvSpPr/>
          <p:nvPr/>
        </p:nvSpPr>
        <p:spPr>
          <a:xfrm>
            <a:off x="3597812" y="5919416"/>
            <a:ext cx="4931977" cy="57935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41E71A-650D-0095-9D28-DCC60C417AFD}"/>
              </a:ext>
            </a:extLst>
          </p:cNvPr>
          <p:cNvSpPr txBox="1"/>
          <p:nvPr/>
        </p:nvSpPr>
        <p:spPr>
          <a:xfrm>
            <a:off x="5695892" y="5702243"/>
            <a:ext cx="9428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i="1" dirty="0"/>
              <a:t>전략수립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500E12-9D1C-B063-B42E-4AA5B92578F5}"/>
              </a:ext>
            </a:extLst>
          </p:cNvPr>
          <p:cNvSpPr txBox="1"/>
          <p:nvPr/>
        </p:nvSpPr>
        <p:spPr>
          <a:xfrm>
            <a:off x="2181238" y="2309777"/>
            <a:ext cx="1131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정보수집 및</a:t>
            </a:r>
            <a:endParaRPr lang="en-US" altLang="ko-KR" sz="1200" dirty="0"/>
          </a:p>
          <a:p>
            <a:pPr algn="ctr"/>
            <a:r>
              <a:rPr lang="en-US" altLang="ko-KR" sz="1200" dirty="0"/>
              <a:t>Information</a:t>
            </a:r>
            <a:r>
              <a:rPr lang="ko-KR" altLang="en-US" sz="1200" dirty="0"/>
              <a:t>화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9C52825-6C08-4E5F-2615-FF8CBD47FF51}"/>
              </a:ext>
            </a:extLst>
          </p:cNvPr>
          <p:cNvSpPr txBox="1"/>
          <p:nvPr/>
        </p:nvSpPr>
        <p:spPr>
          <a:xfrm>
            <a:off x="2347284" y="40208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정보분석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2A361E6F-F063-86A6-D57B-811ECAA3B4BD}"/>
              </a:ext>
            </a:extLst>
          </p:cNvPr>
          <p:cNvCxnSpPr>
            <a:cxnSpLocks/>
            <a:stCxn id="36" idx="2"/>
            <a:endCxn id="69" idx="0"/>
          </p:cNvCxnSpPr>
          <p:nvPr/>
        </p:nvCxnSpPr>
        <p:spPr>
          <a:xfrm>
            <a:off x="2744846" y="2122203"/>
            <a:ext cx="2285" cy="187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0275BA4-8657-0115-2D2F-9CB1571B57C0}"/>
              </a:ext>
            </a:extLst>
          </p:cNvPr>
          <p:cNvCxnSpPr>
            <a:cxnSpLocks/>
            <a:stCxn id="69" idx="2"/>
            <a:endCxn id="3" idx="1"/>
          </p:cNvCxnSpPr>
          <p:nvPr/>
        </p:nvCxnSpPr>
        <p:spPr>
          <a:xfrm flipH="1">
            <a:off x="2746748" y="2771442"/>
            <a:ext cx="383" cy="244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73D9A1D-7541-7ACA-0A89-DC95E1D80796}"/>
              </a:ext>
            </a:extLst>
          </p:cNvPr>
          <p:cNvCxnSpPr>
            <a:stCxn id="3" idx="3"/>
            <a:endCxn id="70" idx="0"/>
          </p:cNvCxnSpPr>
          <p:nvPr/>
        </p:nvCxnSpPr>
        <p:spPr>
          <a:xfrm>
            <a:off x="2746748" y="3813783"/>
            <a:ext cx="646" cy="20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6A11A19-9E40-048E-B1C2-11C2EC5173E1}"/>
              </a:ext>
            </a:extLst>
          </p:cNvPr>
          <p:cNvCxnSpPr>
            <a:stCxn id="70" idx="2"/>
            <a:endCxn id="38" idx="0"/>
          </p:cNvCxnSpPr>
          <p:nvPr/>
        </p:nvCxnSpPr>
        <p:spPr>
          <a:xfrm>
            <a:off x="2747394" y="4297839"/>
            <a:ext cx="624" cy="20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04DD619B-8D81-F277-3409-51AE2739B4C2}"/>
              </a:ext>
            </a:extLst>
          </p:cNvPr>
          <p:cNvCxnSpPr>
            <a:stCxn id="37" idx="3"/>
            <a:endCxn id="35" idx="0"/>
          </p:cNvCxnSpPr>
          <p:nvPr/>
        </p:nvCxnSpPr>
        <p:spPr>
          <a:xfrm flipH="1">
            <a:off x="2736731" y="5201188"/>
            <a:ext cx="3829" cy="411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D374ACFD-1546-8658-389A-198553AAAE97}"/>
              </a:ext>
            </a:extLst>
          </p:cNvPr>
          <p:cNvSpPr txBox="1"/>
          <p:nvPr/>
        </p:nvSpPr>
        <p:spPr>
          <a:xfrm>
            <a:off x="5566930" y="3574564"/>
            <a:ext cx="78739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i="1" dirty="0"/>
              <a:t>Impact</a:t>
            </a:r>
          </a:p>
          <a:p>
            <a:pPr algn="ctr"/>
            <a:r>
              <a:rPr lang="ko-KR" altLang="en-US" sz="1600" i="1" dirty="0"/>
              <a:t>평가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54233C-F8B9-33A0-7AC5-3CBFC67A2CE1}"/>
              </a:ext>
            </a:extLst>
          </p:cNvPr>
          <p:cNvSpPr txBox="1"/>
          <p:nvPr/>
        </p:nvSpPr>
        <p:spPr>
          <a:xfrm>
            <a:off x="5353887" y="1570715"/>
            <a:ext cx="120892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i="1" dirty="0"/>
              <a:t>Project Pool</a:t>
            </a:r>
          </a:p>
          <a:p>
            <a:pPr algn="ctr"/>
            <a:r>
              <a:rPr lang="en-US" altLang="ko-KR" sz="1600" i="1" dirty="0"/>
              <a:t>Update</a:t>
            </a:r>
            <a:endParaRPr lang="ko-KR" altLang="en-US" sz="1600" i="1" dirty="0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49720E5E-8FC6-3470-EBEF-07361D06B7DA}"/>
              </a:ext>
            </a:extLst>
          </p:cNvPr>
          <p:cNvCxnSpPr>
            <a:stCxn id="89" idx="0"/>
            <a:endCxn id="90" idx="2"/>
          </p:cNvCxnSpPr>
          <p:nvPr/>
        </p:nvCxnSpPr>
        <p:spPr>
          <a:xfrm flipH="1" flipV="1">
            <a:off x="5958348" y="2155490"/>
            <a:ext cx="2280" cy="1419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C0FDE62-97A7-58AB-F898-918436A96FEE}"/>
              </a:ext>
            </a:extLst>
          </p:cNvPr>
          <p:cNvCxnSpPr/>
          <p:nvPr/>
        </p:nvCxnSpPr>
        <p:spPr>
          <a:xfrm flipV="1">
            <a:off x="7061200" y="4928135"/>
            <a:ext cx="860392" cy="606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292A2B8-BEE3-9FAC-CD18-07BD03AD1ED9}"/>
              </a:ext>
            </a:extLst>
          </p:cNvPr>
          <p:cNvCxnSpPr/>
          <p:nvPr/>
        </p:nvCxnSpPr>
        <p:spPr>
          <a:xfrm>
            <a:off x="3676851" y="5007662"/>
            <a:ext cx="1276149" cy="762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7BDF5BFC-1B89-78E1-B649-D902D0A31624}"/>
              </a:ext>
            </a:extLst>
          </p:cNvPr>
          <p:cNvCxnSpPr>
            <a:endCxn id="89" idx="1"/>
          </p:cNvCxnSpPr>
          <p:nvPr/>
        </p:nvCxnSpPr>
        <p:spPr>
          <a:xfrm>
            <a:off x="5024387" y="3866951"/>
            <a:ext cx="542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D9AA61E-E949-8B95-F6E7-7B72B4267115}"/>
              </a:ext>
            </a:extLst>
          </p:cNvPr>
          <p:cNvCxnSpPr>
            <a:cxnSpLocks/>
          </p:cNvCxnSpPr>
          <p:nvPr/>
        </p:nvCxnSpPr>
        <p:spPr>
          <a:xfrm flipH="1">
            <a:off x="6354325" y="3852283"/>
            <a:ext cx="4931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3E4BCEA-4011-0545-00E0-26ADC100D593}"/>
              </a:ext>
            </a:extLst>
          </p:cNvPr>
          <p:cNvSpPr txBox="1"/>
          <p:nvPr/>
        </p:nvSpPr>
        <p:spPr>
          <a:xfrm>
            <a:off x="12907" y="293280"/>
            <a:ext cx="18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Managed</a:t>
            </a:r>
            <a:r>
              <a:rPr lang="ko-KR" altLang="en-US" sz="2000" dirty="0"/>
              <a:t> </a:t>
            </a:r>
            <a:r>
              <a:rPr lang="en-US" altLang="ko-KR" sz="2000" dirty="0"/>
              <a:t>Entity</a:t>
            </a:r>
            <a:endParaRPr lang="ko-KR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AA94B-C8A5-A80E-6275-901C6496140F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E303A1A-066F-48B5-D1AF-E52D7A76A2EB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28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366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B606F58-C05F-7B5D-8752-6FB42255B004}"/>
              </a:ext>
            </a:extLst>
          </p:cNvPr>
          <p:cNvSpPr txBox="1"/>
          <p:nvPr/>
        </p:nvSpPr>
        <p:spPr>
          <a:xfrm>
            <a:off x="3699970" y="1116449"/>
            <a:ext cx="2485928" cy="50359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내</a:t>
            </a:r>
            <a:r>
              <a:rPr lang="en-US" altLang="ko-KR" sz="1400" dirty="0"/>
              <a:t>.</a:t>
            </a:r>
            <a:r>
              <a:rPr lang="ko-KR" altLang="en-US" sz="1400" dirty="0"/>
              <a:t>외부 동향 정보수집</a:t>
            </a:r>
            <a:endParaRPr lang="en-US" altLang="ko-KR" sz="1400" dirty="0"/>
          </a:p>
          <a:p>
            <a:pPr algn="ctr"/>
            <a:r>
              <a:rPr lang="en-US" altLang="ko-KR" sz="1400" dirty="0"/>
              <a:t>(Business/Market/Technology)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910F95-22BC-6D2C-4E33-3BCEAA68B00C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F80DBE-EF54-DE0C-3A12-720427BC5532}"/>
              </a:ext>
            </a:extLst>
          </p:cNvPr>
          <p:cNvSpPr txBox="1"/>
          <p:nvPr/>
        </p:nvSpPr>
        <p:spPr>
          <a:xfrm>
            <a:off x="12906" y="283655"/>
            <a:ext cx="1028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Process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DF343-BE5B-CFAA-8976-BAB8352CD977}"/>
              </a:ext>
            </a:extLst>
          </p:cNvPr>
          <p:cNvSpPr txBox="1"/>
          <p:nvPr/>
        </p:nvSpPr>
        <p:spPr>
          <a:xfrm>
            <a:off x="4058594" y="1813066"/>
            <a:ext cx="1768681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수집정보에</a:t>
            </a:r>
            <a:r>
              <a:rPr lang="en-US" altLang="ko-KR" sz="1400" dirty="0"/>
              <a:t> </a:t>
            </a:r>
            <a:r>
              <a:rPr lang="ko-KR" altLang="en-US" sz="1400" dirty="0"/>
              <a:t>대한 선별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4521BE-7614-8186-53C8-B948E3E99A5F}"/>
              </a:ext>
            </a:extLst>
          </p:cNvPr>
          <p:cNvSpPr txBox="1"/>
          <p:nvPr/>
        </p:nvSpPr>
        <p:spPr>
          <a:xfrm>
            <a:off x="4378054" y="2374927"/>
            <a:ext cx="1129787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600" dirty="0"/>
              <a:t>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D29292-4ADA-8233-9C91-EDC1ADAF35EF}"/>
              </a:ext>
            </a:extLst>
          </p:cNvPr>
          <p:cNvSpPr txBox="1"/>
          <p:nvPr/>
        </p:nvSpPr>
        <p:spPr>
          <a:xfrm>
            <a:off x="1565532" y="3122246"/>
            <a:ext cx="2341209" cy="50359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정보</a:t>
            </a:r>
            <a:r>
              <a:rPr lang="en-US" altLang="ko-KR" sz="1400" dirty="0"/>
              <a:t> Tagging</a:t>
            </a:r>
          </a:p>
          <a:p>
            <a:pPr algn="ctr"/>
            <a:r>
              <a:rPr lang="en-US" altLang="ko-KR" sz="1400" dirty="0"/>
              <a:t>(Strategy, PRM/TRM, Project)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35203-181E-738C-8E8C-C0DF1648E59A}"/>
              </a:ext>
            </a:extLst>
          </p:cNvPr>
          <p:cNvSpPr txBox="1"/>
          <p:nvPr/>
        </p:nvSpPr>
        <p:spPr>
          <a:xfrm>
            <a:off x="6439924" y="4659210"/>
            <a:ext cx="1646147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정보 분석 </a:t>
            </a:r>
            <a:r>
              <a:rPr lang="en-US" altLang="ko-KR" sz="1400" dirty="0"/>
              <a:t>(Analysis)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AF7139-5A5B-0E18-85F2-A806C0CA8879}"/>
              </a:ext>
            </a:extLst>
          </p:cNvPr>
          <p:cNvSpPr txBox="1"/>
          <p:nvPr/>
        </p:nvSpPr>
        <p:spPr>
          <a:xfrm>
            <a:off x="2233307" y="3984163"/>
            <a:ext cx="1005651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400" dirty="0"/>
              <a:t>Impact</a:t>
            </a:r>
            <a:r>
              <a:rPr lang="ko-KR" altLang="en-US" sz="1400" dirty="0"/>
              <a:t> 검토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3384A-1458-A60D-99D3-D60F74E83104}"/>
              </a:ext>
            </a:extLst>
          </p:cNvPr>
          <p:cNvSpPr txBox="1"/>
          <p:nvPr/>
        </p:nvSpPr>
        <p:spPr>
          <a:xfrm>
            <a:off x="2097056" y="4668833"/>
            <a:ext cx="1278162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분석</a:t>
            </a:r>
            <a:r>
              <a:rPr lang="en-US" altLang="ko-KR" sz="1400" dirty="0"/>
              <a:t>/</a:t>
            </a:r>
            <a:r>
              <a:rPr lang="ko-KR" altLang="en-US" sz="1400" dirty="0"/>
              <a:t>검토 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0763CC-1ED8-B2E1-132C-AE33B745CBAF}"/>
              </a:ext>
            </a:extLst>
          </p:cNvPr>
          <p:cNvSpPr txBox="1"/>
          <p:nvPr/>
        </p:nvSpPr>
        <p:spPr>
          <a:xfrm>
            <a:off x="4548396" y="5141198"/>
            <a:ext cx="79084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의사결정</a:t>
            </a:r>
            <a:endParaRPr lang="en-US" altLang="ko-KR" sz="14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7512047-C738-49C3-14AD-157C73CD1259}"/>
              </a:ext>
            </a:extLst>
          </p:cNvPr>
          <p:cNvCxnSpPr>
            <a:stCxn id="37" idx="2"/>
            <a:endCxn id="14" idx="0"/>
          </p:cNvCxnSpPr>
          <p:nvPr/>
        </p:nvCxnSpPr>
        <p:spPr>
          <a:xfrm>
            <a:off x="4942934" y="1620039"/>
            <a:ext cx="1" cy="19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9B4CFC1-39AB-3F74-B687-4C3E9D68808D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>
            <a:off x="4942935" y="2101213"/>
            <a:ext cx="13" cy="273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0FD1D99-C89A-CC56-D10E-05299B5B9263}"/>
              </a:ext>
            </a:extLst>
          </p:cNvPr>
          <p:cNvCxnSpPr>
            <a:cxnSpLocks/>
            <a:stCxn id="16" idx="1"/>
            <a:endCxn id="18" idx="0"/>
          </p:cNvCxnSpPr>
          <p:nvPr/>
        </p:nvCxnSpPr>
        <p:spPr>
          <a:xfrm rot="10800000" flipV="1">
            <a:off x="2736138" y="2534388"/>
            <a:ext cx="1641917" cy="5878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3F486FE3-CEA4-F3DB-9A27-E86A38F20646}"/>
              </a:ext>
            </a:extLst>
          </p:cNvPr>
          <p:cNvCxnSpPr>
            <a:stCxn id="16" idx="3"/>
            <a:endCxn id="20" idx="0"/>
          </p:cNvCxnSpPr>
          <p:nvPr/>
        </p:nvCxnSpPr>
        <p:spPr>
          <a:xfrm>
            <a:off x="5507841" y="2534389"/>
            <a:ext cx="1755157" cy="21248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5371F8F-41CE-9734-E930-339C4E5DBEEE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 flipH="1">
            <a:off x="2736133" y="3625836"/>
            <a:ext cx="4" cy="358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597CE06-7D32-878D-F557-85F253E2B9DA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>
            <a:off x="2736133" y="4272310"/>
            <a:ext cx="4" cy="39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DD171E1D-5231-7809-589C-AD4A5902B097}"/>
              </a:ext>
            </a:extLst>
          </p:cNvPr>
          <p:cNvCxnSpPr>
            <a:cxnSpLocks/>
            <a:stCxn id="24" idx="2"/>
            <a:endCxn id="25" idx="1"/>
          </p:cNvCxnSpPr>
          <p:nvPr/>
        </p:nvCxnSpPr>
        <p:spPr>
          <a:xfrm rot="16200000" flipH="1">
            <a:off x="3478120" y="4214996"/>
            <a:ext cx="328292" cy="18122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E2D10F7C-70E0-EB6F-2F0F-01A9694AD911}"/>
              </a:ext>
            </a:extLst>
          </p:cNvPr>
          <p:cNvCxnSpPr>
            <a:cxnSpLocks/>
            <a:stCxn id="20" idx="2"/>
            <a:endCxn id="25" idx="3"/>
          </p:cNvCxnSpPr>
          <p:nvPr/>
        </p:nvCxnSpPr>
        <p:spPr>
          <a:xfrm rot="5400000">
            <a:off x="6132164" y="4154437"/>
            <a:ext cx="337915" cy="19237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54885BE-4C0E-CB15-CD5E-EC940BEE26BF}"/>
              </a:ext>
            </a:extLst>
          </p:cNvPr>
          <p:cNvSpPr txBox="1"/>
          <p:nvPr/>
        </p:nvSpPr>
        <p:spPr>
          <a:xfrm>
            <a:off x="2268889" y="2236614"/>
            <a:ext cx="920820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600" b="1" i="1" dirty="0"/>
              <a:t>On-going</a:t>
            </a:r>
            <a:endParaRPr lang="ko-KR" altLang="en-US" sz="1600" b="1" i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C7EB2B-612A-CE3C-E555-695105F08F84}"/>
              </a:ext>
            </a:extLst>
          </p:cNvPr>
          <p:cNvSpPr txBox="1"/>
          <p:nvPr/>
        </p:nvSpPr>
        <p:spPr>
          <a:xfrm>
            <a:off x="6846640" y="2266565"/>
            <a:ext cx="832719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600" b="1" i="1" dirty="0"/>
              <a:t>Periodic</a:t>
            </a:r>
            <a:endParaRPr lang="ko-KR" altLang="en-US" sz="1600" b="1" i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D034BF-4874-7878-7F9D-557A05B84025}"/>
              </a:ext>
            </a:extLst>
          </p:cNvPr>
          <p:cNvSpPr txBox="1"/>
          <p:nvPr/>
        </p:nvSpPr>
        <p:spPr>
          <a:xfrm>
            <a:off x="4035863" y="5692715"/>
            <a:ext cx="1814142" cy="50359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400" dirty="0"/>
              <a:t>Strategy/Project(Pool)</a:t>
            </a:r>
          </a:p>
          <a:p>
            <a:pPr algn="ctr"/>
            <a:r>
              <a:rPr lang="ko-KR" altLang="en-US" sz="1400" dirty="0"/>
              <a:t>수립</a:t>
            </a:r>
            <a:r>
              <a:rPr lang="en-US" altLang="ko-KR" sz="1400" dirty="0"/>
              <a:t>/</a:t>
            </a:r>
            <a:r>
              <a:rPr lang="ko-KR" altLang="en-US" sz="1400" dirty="0"/>
              <a:t>실시간</a:t>
            </a:r>
            <a:r>
              <a:rPr lang="en-US" altLang="ko-KR" sz="1400" dirty="0"/>
              <a:t> </a:t>
            </a:r>
            <a:r>
              <a:rPr lang="ko-KR" altLang="en-US" sz="1400" dirty="0"/>
              <a:t>변화관리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24BF101-E4C8-FDA7-3A6F-130833084A24}"/>
              </a:ext>
            </a:extLst>
          </p:cNvPr>
          <p:cNvCxnSpPr>
            <a:stCxn id="25" idx="2"/>
            <a:endCxn id="64" idx="0"/>
          </p:cNvCxnSpPr>
          <p:nvPr/>
        </p:nvCxnSpPr>
        <p:spPr>
          <a:xfrm flipH="1">
            <a:off x="4942934" y="5429345"/>
            <a:ext cx="886" cy="26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BFA3D6-EB8F-C0F4-B414-190397F159C6}"/>
              </a:ext>
            </a:extLst>
          </p:cNvPr>
          <p:cNvSpPr txBox="1"/>
          <p:nvPr/>
        </p:nvSpPr>
        <p:spPr>
          <a:xfrm>
            <a:off x="4602785" y="3863017"/>
            <a:ext cx="682037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600" dirty="0"/>
              <a:t>Insight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4146BB4-A8EF-21D9-523B-AF70917E54EA}"/>
              </a:ext>
            </a:extLst>
          </p:cNvPr>
          <p:cNvCxnSpPr>
            <a:cxnSpLocks/>
            <a:stCxn id="16" idx="2"/>
            <a:endCxn id="5" idx="0"/>
          </p:cNvCxnSpPr>
          <p:nvPr/>
        </p:nvCxnSpPr>
        <p:spPr>
          <a:xfrm>
            <a:off x="4942948" y="2693851"/>
            <a:ext cx="856" cy="116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0203B3-DE90-B96C-3005-B251E48D9301}"/>
              </a:ext>
            </a:extLst>
          </p:cNvPr>
          <p:cNvCxnSpPr>
            <a:stCxn id="5" idx="2"/>
            <a:endCxn id="25" idx="0"/>
          </p:cNvCxnSpPr>
          <p:nvPr/>
        </p:nvCxnSpPr>
        <p:spPr>
          <a:xfrm>
            <a:off x="4943804" y="4181941"/>
            <a:ext cx="16" cy="959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9E3E69C8-0E1E-FD4A-3051-0BBF829AF56E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29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46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B6A91D-9C7C-6ED9-2C61-C4C5E395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3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C4CA4-7CED-1F54-E563-FCCFF4099229}"/>
              </a:ext>
            </a:extLst>
          </p:cNvPr>
          <p:cNvSpPr txBox="1"/>
          <p:nvPr/>
        </p:nvSpPr>
        <p:spPr>
          <a:xfrm>
            <a:off x="55627" y="196343"/>
            <a:ext cx="5012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MOT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과정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-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Track #2 ; MOT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시스템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운영체계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6DAC2-6767-B8B6-3D0D-33AEC2386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073041"/>
              </p:ext>
            </p:extLst>
          </p:nvPr>
        </p:nvGraphicFramePr>
        <p:xfrm>
          <a:off x="860833" y="1797079"/>
          <a:ext cx="8184334" cy="4144286"/>
        </p:xfrm>
        <a:graphic>
          <a:graphicData uri="http://schemas.openxmlformats.org/drawingml/2006/table">
            <a:tbl>
              <a:tblPr/>
              <a:tblGrid>
                <a:gridCol w="4067302">
                  <a:extLst>
                    <a:ext uri="{9D8B030D-6E8A-4147-A177-3AD203B41FA5}">
                      <a16:colId xmlns:a16="http://schemas.microsoft.com/office/drawing/2014/main" val="400898490"/>
                    </a:ext>
                  </a:extLst>
                </a:gridCol>
                <a:gridCol w="4117032">
                  <a:extLst>
                    <a:ext uri="{9D8B030D-6E8A-4147-A177-3AD203B41FA5}">
                      <a16:colId xmlns:a16="http://schemas.microsoft.com/office/drawing/2014/main" val="2617114685"/>
                    </a:ext>
                  </a:extLst>
                </a:gridCol>
              </a:tblGrid>
              <a:tr h="5707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 주제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내용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066972"/>
                  </a:ext>
                </a:extLst>
              </a:tr>
              <a:tr h="7161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및 운영에 대한 시스템적 이해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산업형태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규모별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산업군별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발전단계별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사업모델별 등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개별 기업의 특성을 고려한  맞춤형 관리체계에 대한 이해 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AIX, DX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최신 흐름에 대한 시스템적 측면에서의 이해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MOT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시스템에 대한 이해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69106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전략</a:t>
                      </a:r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관리에 대한 시스템적 이해</a:t>
                      </a:r>
                      <a:endParaRPr lang="en-US" altLang="ko-KR" sz="1400" b="1" i="1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(Intelligence, PRM,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TRM,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Project Pool)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80638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자원 관리에 대한 시스템적 이해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(KMS, HR, TT, WBS, Knowledge Graph, )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06773664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 사례</a:t>
                      </a: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00176720"/>
                  </a:ext>
                </a:extLst>
              </a:tr>
              <a:tr h="6475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관리시스템 구축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운영상 주요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Issue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기업에서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구축 또는 운영 과정에서 발생하는 문제점에 대한 내용  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085773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1019A27-F2AB-E2BE-E42C-1502F187371F}"/>
              </a:ext>
            </a:extLst>
          </p:cNvPr>
          <p:cNvSpPr txBox="1"/>
          <p:nvPr/>
        </p:nvSpPr>
        <p:spPr>
          <a:xfrm>
            <a:off x="936949" y="836324"/>
            <a:ext cx="80889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lnSpc>
                <a:spcPct val="150000"/>
              </a:lnSpc>
            </a:pPr>
            <a:r>
              <a:rPr lang="ko-KR" altLang="en-US" sz="1600" b="1" dirty="0">
                <a:latin typeface="+mj-ea"/>
                <a:ea typeface="+mj-ea"/>
              </a:rPr>
              <a:t>기업이나 연구소등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 조직 </a:t>
            </a:r>
            <a:r>
              <a:rPr lang="en-US" altLang="ko-KR" sz="1600" b="1" dirty="0">
                <a:latin typeface="+mj-ea"/>
                <a:ea typeface="+mj-ea"/>
              </a:rPr>
              <a:t>Level</a:t>
            </a:r>
            <a:r>
              <a:rPr lang="ko-KR" altLang="en-US" sz="1600" b="1" dirty="0">
                <a:latin typeface="+mj-ea"/>
                <a:ea typeface="+mj-ea"/>
              </a:rPr>
              <a:t>에서 기술경영</a:t>
            </a:r>
            <a:r>
              <a:rPr lang="en-US" altLang="ko-KR" sz="1600" b="1" dirty="0">
                <a:latin typeface="+mj-ea"/>
                <a:ea typeface="+mj-ea"/>
              </a:rPr>
              <a:t>(MOT) </a:t>
            </a:r>
            <a:r>
              <a:rPr lang="ko-KR" altLang="en-US" sz="1600" b="1" dirty="0">
                <a:latin typeface="+mj-ea"/>
                <a:ea typeface="+mj-ea"/>
              </a:rPr>
              <a:t>체계를 안정적으로 갖추기 위한 기본지식과 구축</a:t>
            </a:r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ko-KR" altLang="en-US" sz="1600" b="1" dirty="0">
                <a:latin typeface="+mj-ea"/>
                <a:ea typeface="+mj-ea"/>
              </a:rPr>
              <a:t>운영 과정에서 발생하는 </a:t>
            </a:r>
            <a:r>
              <a:rPr lang="en-US" altLang="ko-KR" sz="1600" b="1" dirty="0">
                <a:latin typeface="+mj-ea"/>
                <a:ea typeface="+mj-ea"/>
              </a:rPr>
              <a:t>Issue</a:t>
            </a:r>
            <a:r>
              <a:rPr lang="ko-KR" altLang="en-US" sz="1600" b="1" dirty="0">
                <a:latin typeface="+mj-ea"/>
                <a:ea typeface="+mj-ea"/>
              </a:rPr>
              <a:t>들에 대한 다양한 해결안 공유 </a:t>
            </a:r>
            <a:endParaRPr lang="ko-KR" altLang="en-US" sz="1600" b="1" i="0" u="none" strike="noStrike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139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BF15DB-2D15-097F-A19C-FBD05736F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007" y="1157614"/>
            <a:ext cx="9673985" cy="4463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3C9AA9-758D-D751-B862-51C9BBD1287A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80632-6042-AC0E-1BB2-E730E31FFF48}"/>
              </a:ext>
            </a:extLst>
          </p:cNvPr>
          <p:cNvSpPr txBox="1"/>
          <p:nvPr/>
        </p:nvSpPr>
        <p:spPr>
          <a:xfrm>
            <a:off x="12906" y="283655"/>
            <a:ext cx="1517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Intelligence</a:t>
            </a:r>
            <a:endParaRPr lang="ko-KR" altLang="en-US" sz="2000" dirty="0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61028C1-8B3B-B094-C6F7-DE32924B62EF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30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7167D-B439-9666-546A-1E84248C6EC5}"/>
              </a:ext>
            </a:extLst>
          </p:cNvPr>
          <p:cNvSpPr txBox="1"/>
          <p:nvPr/>
        </p:nvSpPr>
        <p:spPr>
          <a:xfrm>
            <a:off x="167787" y="6275675"/>
            <a:ext cx="1879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Keyword, A.I, </a:t>
            </a:r>
            <a:r>
              <a:rPr lang="ko-KR" altLang="en-US" sz="1200" dirty="0"/>
              <a:t>내부보고</a:t>
            </a:r>
            <a:r>
              <a:rPr lang="en-US" altLang="ko-KR" sz="1200" dirty="0"/>
              <a:t>, …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39EAD-01C7-B284-E5DC-D79B58B35FDD}"/>
              </a:ext>
            </a:extLst>
          </p:cNvPr>
          <p:cNvSpPr txBox="1"/>
          <p:nvPr/>
        </p:nvSpPr>
        <p:spPr>
          <a:xfrm>
            <a:off x="1747617" y="5895721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Category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E3EB1-75FC-16E3-A9F2-9A1073C7FD43}"/>
              </a:ext>
            </a:extLst>
          </p:cNvPr>
          <p:cNvSpPr txBox="1"/>
          <p:nvPr/>
        </p:nvSpPr>
        <p:spPr>
          <a:xfrm>
            <a:off x="4960309" y="5853314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</a:t>
            </a:r>
            <a:r>
              <a:rPr lang="ko-KR" altLang="en-US" sz="1200" dirty="0"/>
              <a:t>줄 요약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DE629-5DD4-87B6-DBBA-419037CF4866}"/>
              </a:ext>
            </a:extLst>
          </p:cNvPr>
          <p:cNvSpPr txBox="1"/>
          <p:nvPr/>
        </p:nvSpPr>
        <p:spPr>
          <a:xfrm>
            <a:off x="2864491" y="5640780"/>
            <a:ext cx="706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Source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C8954B-433A-B05B-9648-0DC497F2A5BD}"/>
              </a:ext>
            </a:extLst>
          </p:cNvPr>
          <p:cNvSpPr txBox="1"/>
          <p:nvPr/>
        </p:nvSpPr>
        <p:spPr>
          <a:xfrm>
            <a:off x="7915558" y="6275674"/>
            <a:ext cx="1013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Risk</a:t>
            </a:r>
            <a:r>
              <a:rPr lang="ko-KR" altLang="en-US" sz="1400" dirty="0"/>
              <a:t> </a:t>
            </a:r>
            <a:r>
              <a:rPr lang="en-US" altLang="ko-KR" sz="1400" dirty="0"/>
              <a:t>Grade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9D7C5-6594-3428-7B81-9018C35483AD}"/>
              </a:ext>
            </a:extLst>
          </p:cNvPr>
          <p:cNvSpPr txBox="1"/>
          <p:nvPr/>
        </p:nvSpPr>
        <p:spPr>
          <a:xfrm>
            <a:off x="6927888" y="5927362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등록</a:t>
            </a:r>
            <a:r>
              <a:rPr lang="en-US" altLang="ko-KR" sz="1200" dirty="0"/>
              <a:t>/</a:t>
            </a:r>
            <a:r>
              <a:rPr lang="ko-KR" altLang="en-US" sz="1200" dirty="0"/>
              <a:t>검토일정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951B9-3B6D-B63A-FC7E-2A4ACB6B04E3}"/>
              </a:ext>
            </a:extLst>
          </p:cNvPr>
          <p:cNvSpPr txBox="1"/>
          <p:nvPr/>
        </p:nvSpPr>
        <p:spPr>
          <a:xfrm>
            <a:off x="8816026" y="586810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검토대상</a:t>
            </a:r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B10631D4-CAA1-EB0D-D4DE-28732FCDE5FD}"/>
              </a:ext>
            </a:extLst>
          </p:cNvPr>
          <p:cNvSpPr/>
          <p:nvPr/>
        </p:nvSpPr>
        <p:spPr>
          <a:xfrm rot="16200000">
            <a:off x="9081775" y="5271916"/>
            <a:ext cx="180000" cy="972000"/>
          </a:xfrm>
          <a:prstGeom prst="leftBrac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E5C897-EFCB-BF5D-7D93-D8FE69B2BA0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8422331" y="5226694"/>
            <a:ext cx="1" cy="1048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왼쪽 중괄호 16">
            <a:extLst>
              <a:ext uri="{FF2B5EF4-FFF2-40B4-BE49-F238E27FC236}">
                <a16:creationId xmlns:a16="http://schemas.microsoft.com/office/drawing/2014/main" id="{13529280-E3FD-4EC1-4E6D-EC67FF1A1211}"/>
              </a:ext>
            </a:extLst>
          </p:cNvPr>
          <p:cNvSpPr/>
          <p:nvPr/>
        </p:nvSpPr>
        <p:spPr>
          <a:xfrm rot="16200000">
            <a:off x="7429558" y="5169293"/>
            <a:ext cx="180000" cy="1152000"/>
          </a:xfrm>
          <a:prstGeom prst="leftBrac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33142AEC-DFFC-FD4B-11CA-839FD340B4F1}"/>
              </a:ext>
            </a:extLst>
          </p:cNvPr>
          <p:cNvSpPr/>
          <p:nvPr/>
        </p:nvSpPr>
        <p:spPr>
          <a:xfrm rot="16200000">
            <a:off x="5210097" y="4189095"/>
            <a:ext cx="180000" cy="3132000"/>
          </a:xfrm>
          <a:prstGeom prst="leftBrac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C0E4593-A820-0E57-3798-35D1D3AFD33D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964401" y="5575439"/>
            <a:ext cx="900090" cy="219230"/>
          </a:xfrm>
          <a:prstGeom prst="bentConnector3">
            <a:avLst>
              <a:gd name="adj1" fmla="val -13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0978BC7-0347-EF1A-106B-426540CD9729}"/>
              </a:ext>
            </a:extLst>
          </p:cNvPr>
          <p:cNvCxnSpPr>
            <a:endCxn id="7" idx="1"/>
          </p:cNvCxnSpPr>
          <p:nvPr/>
        </p:nvCxnSpPr>
        <p:spPr>
          <a:xfrm rot="16200000" flipH="1">
            <a:off x="1292479" y="5594472"/>
            <a:ext cx="503046" cy="4072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1102849-891D-C41E-97FC-6DBAFCA20FED}"/>
              </a:ext>
            </a:extLst>
          </p:cNvPr>
          <p:cNvCxnSpPr>
            <a:cxnSpLocks/>
          </p:cNvCxnSpPr>
          <p:nvPr/>
        </p:nvCxnSpPr>
        <p:spPr>
          <a:xfrm>
            <a:off x="635267" y="5621328"/>
            <a:ext cx="0" cy="582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A8737D-446F-3142-FBD6-89B18876A21A}"/>
              </a:ext>
            </a:extLst>
          </p:cNvPr>
          <p:cNvSpPr txBox="1"/>
          <p:nvPr/>
        </p:nvSpPr>
        <p:spPr>
          <a:xfrm>
            <a:off x="4023652" y="814951"/>
            <a:ext cx="1547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Information</a:t>
            </a:r>
            <a:r>
              <a:rPr lang="ko-KR" altLang="en-US" sz="1600" dirty="0"/>
              <a:t> </a:t>
            </a:r>
            <a:r>
              <a:rPr lang="en-US" altLang="ko-KR" sz="1600" dirty="0"/>
              <a:t>DB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93478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4F63C7-8492-B0A8-6EF3-C0FDA85993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836" y="885522"/>
            <a:ext cx="9380082" cy="48896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EA2E6A-70BB-FCF8-6D76-A51049A71F2C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7A6E3-5189-D119-24F6-78B27E9394AE}"/>
              </a:ext>
            </a:extLst>
          </p:cNvPr>
          <p:cNvSpPr txBox="1"/>
          <p:nvPr/>
        </p:nvSpPr>
        <p:spPr>
          <a:xfrm>
            <a:off x="12906" y="283655"/>
            <a:ext cx="1517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Intelligence</a:t>
            </a:r>
            <a:endParaRPr lang="ko-KR" altLang="en-US" sz="2000" dirty="0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59382308-1C53-AED3-383C-917AFDBD92CE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31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BBB558-F80A-15DD-2E37-D70DBBFE25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6660" y="729656"/>
            <a:ext cx="4858258" cy="5844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155573-1126-492E-4601-AD2A4B2B8817}"/>
              </a:ext>
            </a:extLst>
          </p:cNvPr>
          <p:cNvSpPr txBox="1"/>
          <p:nvPr/>
        </p:nvSpPr>
        <p:spPr>
          <a:xfrm>
            <a:off x="1439608" y="6020862"/>
            <a:ext cx="3110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Intelligence Details , </a:t>
            </a:r>
            <a:r>
              <a:rPr lang="ko-KR" altLang="en-US" sz="1400" dirty="0"/>
              <a:t>관련되는 </a:t>
            </a:r>
            <a:r>
              <a:rPr lang="en-US" altLang="ko-KR" sz="1400" dirty="0"/>
              <a:t>Project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0019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A93671-8C8F-8C1D-9B21-DA40C095820F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BB52F-1CAF-4BFA-9D3C-4C7A62A57BF9}"/>
              </a:ext>
            </a:extLst>
          </p:cNvPr>
          <p:cNvSpPr txBox="1"/>
          <p:nvPr/>
        </p:nvSpPr>
        <p:spPr>
          <a:xfrm>
            <a:off x="12906" y="283655"/>
            <a:ext cx="1517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Intelligence</a:t>
            </a:r>
            <a:endParaRPr lang="ko-KR" altLang="en-US" sz="2000" dirty="0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6D8D10B5-F4F2-5F86-D507-AC44B1785CB5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32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779C1D-D9A5-F09A-7ACE-EB01059CDA1A}"/>
              </a:ext>
            </a:extLst>
          </p:cNvPr>
          <p:cNvSpPr txBox="1"/>
          <p:nvPr/>
        </p:nvSpPr>
        <p:spPr>
          <a:xfrm>
            <a:off x="1530629" y="1012228"/>
            <a:ext cx="5987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Information</a:t>
            </a:r>
            <a:r>
              <a:rPr lang="ko-KR" altLang="en-US" sz="1400" dirty="0"/>
              <a:t>건과 관련이 되는 </a:t>
            </a:r>
            <a:r>
              <a:rPr lang="en-US" altLang="ko-KR" sz="1400" dirty="0"/>
              <a:t>Strategy, Project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Impact </a:t>
            </a:r>
            <a:r>
              <a:rPr lang="ko-KR" altLang="en-US" sz="1400" dirty="0"/>
              <a:t>분석</a:t>
            </a:r>
            <a:r>
              <a:rPr lang="en-US" altLang="ko-KR" sz="1400" dirty="0"/>
              <a:t> Tracking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B9E375-6603-38F6-2582-451A737F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326" y="1648469"/>
            <a:ext cx="5648564" cy="4790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1BB5CD-C18C-2B68-C293-F14ED33AB4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468"/>
          <a:stretch/>
        </p:blipFill>
        <p:spPr>
          <a:xfrm>
            <a:off x="272577" y="1648469"/>
            <a:ext cx="3592862" cy="46657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4101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A36DD76-6A79-25B7-1CFF-48754802D4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755"/>
          <a:stretch/>
        </p:blipFill>
        <p:spPr>
          <a:xfrm>
            <a:off x="5372659" y="1230563"/>
            <a:ext cx="4204825" cy="53437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5020F4-A8A6-806D-72F0-41FF74039950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A9F5C0-C238-73C1-87D8-CDB58E357862}"/>
              </a:ext>
            </a:extLst>
          </p:cNvPr>
          <p:cNvSpPr txBox="1"/>
          <p:nvPr/>
        </p:nvSpPr>
        <p:spPr>
          <a:xfrm>
            <a:off x="4854" y="282203"/>
            <a:ext cx="2695866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+mj-ea"/>
              </a:rPr>
              <a:t>Strategy &amp; Project Pool</a:t>
            </a:r>
            <a:endParaRPr lang="ko-KR" altLang="en-US" dirty="0">
              <a:ea typeface="+mj-ea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66F7EC80-7505-A657-FEB6-0776BE593151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33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932446-8232-62AD-6C77-74A2760C7B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657"/>
          <a:stretch/>
        </p:blipFill>
        <p:spPr>
          <a:xfrm>
            <a:off x="124576" y="1393454"/>
            <a:ext cx="5152287" cy="5180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84E840-AFCD-9081-4CB8-A52731D7F1D7}"/>
              </a:ext>
            </a:extLst>
          </p:cNvPr>
          <p:cNvSpPr txBox="1"/>
          <p:nvPr/>
        </p:nvSpPr>
        <p:spPr>
          <a:xfrm>
            <a:off x="2758424" y="883995"/>
            <a:ext cx="2537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Strategy Details , </a:t>
            </a:r>
            <a:r>
              <a:rPr lang="ko-KR" altLang="en-US" sz="1400" dirty="0"/>
              <a:t>관련 </a:t>
            </a:r>
            <a:r>
              <a:rPr lang="en-US" altLang="ko-KR" sz="1400" dirty="0"/>
              <a:t>Project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12528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FD21F-3FED-652D-F7CD-E322BDFEE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D4C7E-C85F-8710-0447-B803D2C8EFCD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0E464-559E-5294-C087-1CE1CAA25670}"/>
              </a:ext>
            </a:extLst>
          </p:cNvPr>
          <p:cNvSpPr txBox="1"/>
          <p:nvPr/>
        </p:nvSpPr>
        <p:spPr>
          <a:xfrm>
            <a:off x="4854" y="282203"/>
            <a:ext cx="2695866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+mj-ea"/>
              </a:rPr>
              <a:t>Strategy &amp; Project Pool</a:t>
            </a:r>
            <a:endParaRPr lang="ko-KR" altLang="en-US" dirty="0">
              <a:ea typeface="+mj-ea"/>
            </a:endParaRP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3B481A50-FC8D-54B3-28F2-B9E2452FE8C1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34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836C8C-6362-0C47-9DF9-D591B4C8E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70" y="1075623"/>
            <a:ext cx="4930513" cy="5487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93A5B4-C706-C4B4-6447-D6AA02DAAC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7983" y="1075623"/>
            <a:ext cx="4691514" cy="53801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E06959-2207-D502-A009-CCB127DE7495}"/>
              </a:ext>
            </a:extLst>
          </p:cNvPr>
          <p:cNvSpPr txBox="1"/>
          <p:nvPr/>
        </p:nvSpPr>
        <p:spPr>
          <a:xfrm>
            <a:off x="3422567" y="725080"/>
            <a:ext cx="1736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 Pool Details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7870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3B091-659B-550D-29E6-8B943F9D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34504940-60E8-4B0B-2BE4-C1C5B89ED26D}"/>
              </a:ext>
            </a:extLst>
          </p:cNvPr>
          <p:cNvSpPr/>
          <p:nvPr/>
        </p:nvSpPr>
        <p:spPr>
          <a:xfrm>
            <a:off x="4928235" y="642938"/>
            <a:ext cx="4977765" cy="5572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45" name="Picture 9">
            <a:extLst>
              <a:ext uri="{FF2B5EF4-FFF2-40B4-BE49-F238E27FC236}">
                <a16:creationId xmlns:a16="http://schemas.microsoft.com/office/drawing/2014/main" id="{4B32567F-CB8D-6A7F-0305-EC533A68F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27" t="8228" r="543" b="6500"/>
          <a:stretch/>
        </p:blipFill>
        <p:spPr bwMode="auto">
          <a:xfrm>
            <a:off x="63843" y="1137485"/>
            <a:ext cx="8229745" cy="3912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8412AA3-075D-4520-1291-93D83A0B76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235" t="15339" r="6262" b="23022"/>
          <a:stretch/>
        </p:blipFill>
        <p:spPr>
          <a:xfrm>
            <a:off x="3118585" y="3360115"/>
            <a:ext cx="6640550" cy="310249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8B09237-DAE4-7DCB-9AF0-150068381ACC}"/>
              </a:ext>
            </a:extLst>
          </p:cNvPr>
          <p:cNvGrpSpPr/>
          <p:nvPr/>
        </p:nvGrpSpPr>
        <p:grpSpPr>
          <a:xfrm>
            <a:off x="5295657" y="1464899"/>
            <a:ext cx="4435484" cy="1692187"/>
            <a:chOff x="644131" y="983593"/>
            <a:chExt cx="4863613" cy="1666947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C14470A3-603C-8900-9EDC-73F8B2011600}"/>
                </a:ext>
              </a:extLst>
            </p:cNvPr>
            <p:cNvSpPr/>
            <p:nvPr/>
          </p:nvSpPr>
          <p:spPr>
            <a:xfrm>
              <a:off x="644131" y="983593"/>
              <a:ext cx="2122150" cy="412372"/>
            </a:xfrm>
            <a:prstGeom prst="roundRect">
              <a:avLst>
                <a:gd name="adj" fmla="val 50000"/>
              </a:avLst>
            </a:prstGeom>
            <a:solidFill>
              <a:srgbClr val="042F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6250" tIns="58500" rIns="146250" bIns="58500" rtlCol="0" anchor="ctr" anchorCtr="1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38" b="1" dirty="0">
                  <a:solidFill>
                    <a:schemeClr val="bg1"/>
                  </a:solidFill>
                  <a:latin typeface="+mn-ea"/>
                  <a:cs typeface="Pretendard" panose="02000503000000020004" pitchFamily="50" charset="-127"/>
                </a:rPr>
                <a:t>Strategy(Corporate, BU)</a:t>
              </a:r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23E8561-3D16-3917-7FED-45090932CA6C}"/>
                </a:ext>
              </a:extLst>
            </p:cNvPr>
            <p:cNvSpPr/>
            <p:nvPr/>
          </p:nvSpPr>
          <p:spPr>
            <a:xfrm>
              <a:off x="1970103" y="1581939"/>
              <a:ext cx="3329130" cy="412372"/>
            </a:xfrm>
            <a:prstGeom prst="roundRect">
              <a:avLst>
                <a:gd name="adj" fmla="val 50000"/>
              </a:avLst>
            </a:prstGeom>
            <a:solidFill>
              <a:srgbClr val="536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6250" tIns="58500" rIns="146250" bIns="58500" rtlCol="0" anchor="ctr" anchorCtr="1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38" b="1" dirty="0">
                  <a:solidFill>
                    <a:schemeClr val="bg1"/>
                  </a:solidFill>
                  <a:latin typeface="+mn-ea"/>
                  <a:cs typeface="Pretendard" panose="02000503000000020004" pitchFamily="50" charset="-127"/>
                </a:rPr>
                <a:t>PRM/TRM(Product/Technology Roadmap)</a:t>
              </a:r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00F8C72E-CEA1-7547-677A-E987427AE35B}"/>
                </a:ext>
              </a:extLst>
            </p:cNvPr>
            <p:cNvSpPr/>
            <p:nvPr/>
          </p:nvSpPr>
          <p:spPr>
            <a:xfrm>
              <a:off x="4257340" y="2238168"/>
              <a:ext cx="1250404" cy="412372"/>
            </a:xfrm>
            <a:prstGeom prst="roundRect">
              <a:avLst>
                <a:gd name="adj" fmla="val 50000"/>
              </a:avLst>
            </a:prstGeom>
            <a:solidFill>
              <a:srgbClr val="4339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6250" tIns="58500" rIns="146250" bIns="58500" rtlCol="0" anchor="ctr" anchorCtr="1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38" b="1" dirty="0">
                  <a:solidFill>
                    <a:schemeClr val="bg1"/>
                  </a:solidFill>
                  <a:latin typeface="+mn-ea"/>
                  <a:cs typeface="Pretendard" panose="02000503000000020004" pitchFamily="50" charset="-127"/>
                </a:rPr>
                <a:t>Project Pool</a:t>
              </a:r>
            </a:p>
          </p:txBody>
        </p:sp>
        <p:cxnSp>
          <p:nvCxnSpPr>
            <p:cNvPr id="58" name="꺾인 연결선 57">
              <a:extLst>
                <a:ext uri="{FF2B5EF4-FFF2-40B4-BE49-F238E27FC236}">
                  <a16:creationId xmlns:a16="http://schemas.microsoft.com/office/drawing/2014/main" id="{23F2465B-A7F8-E4C8-6F91-913D343AA466}"/>
                </a:ext>
              </a:extLst>
            </p:cNvPr>
            <p:cNvCxnSpPr>
              <a:cxnSpLocks/>
              <a:stCxn id="48" idx="2"/>
              <a:endCxn id="49" idx="1"/>
            </p:cNvCxnSpPr>
            <p:nvPr/>
          </p:nvCxnSpPr>
          <p:spPr>
            <a:xfrm rot="16200000" flipH="1">
              <a:off x="1641574" y="1459596"/>
              <a:ext cx="392160" cy="264897"/>
            </a:xfrm>
            <a:prstGeom prst="bentConnector2">
              <a:avLst/>
            </a:prstGeom>
            <a:ln w="15875">
              <a:solidFill>
                <a:srgbClr val="042F7B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 59">
              <a:extLst>
                <a:ext uri="{FF2B5EF4-FFF2-40B4-BE49-F238E27FC236}">
                  <a16:creationId xmlns:a16="http://schemas.microsoft.com/office/drawing/2014/main" id="{3D6EE7BE-7FB0-A5E9-6B4A-C168E50515FA}"/>
                </a:ext>
              </a:extLst>
            </p:cNvPr>
            <p:cNvCxnSpPr>
              <a:cxnSpLocks/>
              <a:stCxn id="49" idx="2"/>
              <a:endCxn id="52" idx="1"/>
            </p:cNvCxnSpPr>
            <p:nvPr/>
          </p:nvCxnSpPr>
          <p:spPr>
            <a:xfrm rot="16200000" flipH="1">
              <a:off x="3720983" y="1907996"/>
              <a:ext cx="450043" cy="622672"/>
            </a:xfrm>
            <a:prstGeom prst="bentConnector2">
              <a:avLst/>
            </a:prstGeom>
            <a:ln w="15875">
              <a:solidFill>
                <a:srgbClr val="0012F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DAAC43-2B61-F20A-0F9E-61D35ABA4239}"/>
              </a:ext>
            </a:extLst>
          </p:cNvPr>
          <p:cNvSpPr txBox="1"/>
          <p:nvPr/>
        </p:nvSpPr>
        <p:spPr>
          <a:xfrm>
            <a:off x="4854" y="282203"/>
            <a:ext cx="2695866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+mj-ea"/>
              </a:rPr>
              <a:t>Strategy &amp; Project Pool</a:t>
            </a:r>
            <a:endParaRPr lang="ko-KR" altLang="en-US" dirty="0"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ECE583-B67C-D055-B6E1-097D9146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35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CA31D-A44E-9BB1-1294-D22EA982932D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FB099-076E-2434-0B43-026EC65CD450}"/>
              </a:ext>
            </a:extLst>
          </p:cNvPr>
          <p:cNvSpPr txBox="1"/>
          <p:nvPr/>
        </p:nvSpPr>
        <p:spPr>
          <a:xfrm>
            <a:off x="2642920" y="725080"/>
            <a:ext cx="4401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Time-scaled Bar-chart ; Market, PRM, TRM, Project pool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65786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B4046-6F30-ED35-74B3-EDD459664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0783" y="1212782"/>
            <a:ext cx="7575327" cy="5376285"/>
          </a:xfrm>
          <a:prstGeom prst="rect">
            <a:avLst/>
          </a:prstGeom>
          <a:noFill/>
          <a:ln w="12700" algn="ctr">
            <a:solidFill>
              <a:srgbClr val="00B0F0"/>
            </a:solidFill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3D88CD-887D-08AA-4ACB-A52549B27C7E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3516B-CE0B-0664-02AC-1F7F89D07299}"/>
              </a:ext>
            </a:extLst>
          </p:cNvPr>
          <p:cNvSpPr txBox="1"/>
          <p:nvPr/>
        </p:nvSpPr>
        <p:spPr>
          <a:xfrm>
            <a:off x="4854" y="282203"/>
            <a:ext cx="2695866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+mj-ea"/>
              </a:rPr>
              <a:t>Strategy &amp; Project Pool</a:t>
            </a:r>
            <a:endParaRPr lang="ko-KR" altLang="en-US" dirty="0">
              <a:ea typeface="+mj-ea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9A6B92CE-00E8-8300-ABA2-8A1CA6B0DD64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36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770E3-6841-4173-F952-2DF044F3EEDC}"/>
              </a:ext>
            </a:extLst>
          </p:cNvPr>
          <p:cNvSpPr txBox="1"/>
          <p:nvPr/>
        </p:nvSpPr>
        <p:spPr>
          <a:xfrm>
            <a:off x="2180908" y="793659"/>
            <a:ext cx="4649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Time-scaled Chart ; </a:t>
            </a:r>
            <a:r>
              <a:rPr lang="ko-KR" altLang="en-US" sz="1200" dirty="0"/>
              <a:t>기술 군별로 관련되는 전략 및</a:t>
            </a:r>
            <a:r>
              <a:rPr lang="ko-KR" altLang="en-US" sz="1400" dirty="0"/>
              <a:t> </a:t>
            </a:r>
            <a:r>
              <a:rPr lang="en-US" altLang="ko-KR" sz="1400" dirty="0"/>
              <a:t>Project Pool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1352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C1960A5-699C-4653-2AA1-0B924058F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2" y="802582"/>
            <a:ext cx="9622053" cy="5550092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16A0D341-0FE0-99B3-879A-1F3A2DF8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6184" y="4351334"/>
            <a:ext cx="4144394" cy="15277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AFB73D-DFA1-0A3F-C895-E35063FB575D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B45CA6-3FA8-949A-CB7F-2703BB6BFE0C}"/>
              </a:ext>
            </a:extLst>
          </p:cNvPr>
          <p:cNvSpPr txBox="1"/>
          <p:nvPr/>
        </p:nvSpPr>
        <p:spPr>
          <a:xfrm>
            <a:off x="1949949" y="809668"/>
            <a:ext cx="3394712" cy="338554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ea typeface="+mj-ea"/>
              </a:rPr>
              <a:t>Technology Tree,  PRM/TRM, Project</a:t>
            </a:r>
            <a:endParaRPr lang="ko-KR" altLang="en-US" sz="1400" dirty="0">
              <a:ea typeface="+mj-ea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D58BB71A-AD0C-B640-4A09-1A8CEC0AE74F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37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EDD4F-3FFD-D1D4-193E-9E7AC391D8A0}"/>
              </a:ext>
            </a:extLst>
          </p:cNvPr>
          <p:cNvSpPr txBox="1"/>
          <p:nvPr/>
        </p:nvSpPr>
        <p:spPr>
          <a:xfrm>
            <a:off x="4854" y="282203"/>
            <a:ext cx="2695866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+mj-ea"/>
              </a:rPr>
              <a:t>Strategy &amp; Project Pool</a:t>
            </a:r>
            <a:endParaRPr lang="ko-KR" altLang="en-US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0471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79217-BA42-26F7-BC9A-8D8151A6D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>
            <a:extLst>
              <a:ext uri="{FF2B5EF4-FFF2-40B4-BE49-F238E27FC236}">
                <a16:creationId xmlns:a16="http://schemas.microsoft.com/office/drawing/2014/main" id="{8A94E49A-6755-D78B-D394-076574F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268" y="779645"/>
            <a:ext cx="7224941" cy="3436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9">
            <a:extLst>
              <a:ext uri="{FF2B5EF4-FFF2-40B4-BE49-F238E27FC236}">
                <a16:creationId xmlns:a16="http://schemas.microsoft.com/office/drawing/2014/main" id="{0F88E2A9-41F9-CC24-2F88-AFDA4FCD4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53339" y="2710799"/>
            <a:ext cx="6652661" cy="3878269"/>
          </a:xfrm>
          <a:prstGeom prst="rect">
            <a:avLst/>
          </a:prstGeom>
          <a:noFill/>
          <a:ln w="12700" algn="ctr">
            <a:solidFill>
              <a:srgbClr val="00B0F0"/>
            </a:solidFill>
            <a:miter lim="800000"/>
            <a:headEnd/>
            <a:tailEnd/>
          </a:ln>
          <a:effectLst/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F228E13C-5C4E-6A92-562E-D2D1AC191042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38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E6EF3-176E-E4C1-F6A9-DE66FCB278C8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8DDE8-EB25-89D2-772E-0A39A27F0EDD}"/>
              </a:ext>
            </a:extLst>
          </p:cNvPr>
          <p:cNvSpPr txBox="1"/>
          <p:nvPr/>
        </p:nvSpPr>
        <p:spPr>
          <a:xfrm>
            <a:off x="4854" y="282203"/>
            <a:ext cx="4404924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+mj-ea"/>
              </a:rPr>
              <a:t>Strategy &amp; Project Pool</a:t>
            </a:r>
            <a:r>
              <a:rPr lang="en-US" altLang="ko-KR" sz="1600" dirty="0">
                <a:ea typeface="+mj-ea"/>
              </a:rPr>
              <a:t> – Portfolio analysis</a:t>
            </a:r>
            <a:endParaRPr lang="ko-KR" altLang="en-US" dirty="0"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02E039-16F1-E5FE-0C2F-83DF63E428F7}"/>
              </a:ext>
            </a:extLst>
          </p:cNvPr>
          <p:cNvSpPr txBox="1"/>
          <p:nvPr/>
        </p:nvSpPr>
        <p:spPr>
          <a:xfrm>
            <a:off x="7343209" y="1040791"/>
            <a:ext cx="2290860" cy="375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전략</a:t>
            </a:r>
            <a:r>
              <a:rPr lang="en-US" altLang="ko-KR" sz="1400" dirty="0"/>
              <a:t>/</a:t>
            </a:r>
            <a:r>
              <a:rPr lang="ko-KR" altLang="en-US" sz="1400" dirty="0"/>
              <a:t>분야별자원투입 현황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CA846-006B-C062-73A2-4C806144EC07}"/>
              </a:ext>
            </a:extLst>
          </p:cNvPr>
          <p:cNvSpPr txBox="1"/>
          <p:nvPr/>
        </p:nvSpPr>
        <p:spPr>
          <a:xfrm>
            <a:off x="1924185" y="4457761"/>
            <a:ext cx="12617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Technology Advancement Stage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3BF8AC-FD62-0808-1C9C-05920830537F}"/>
              </a:ext>
            </a:extLst>
          </p:cNvPr>
          <p:cNvSpPr txBox="1"/>
          <p:nvPr/>
        </p:nvSpPr>
        <p:spPr>
          <a:xfrm>
            <a:off x="1924184" y="5837133"/>
            <a:ext cx="12617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Market</a:t>
            </a:r>
            <a:r>
              <a:rPr lang="ko-KR" altLang="en-US" sz="1400" dirty="0"/>
              <a:t> </a:t>
            </a:r>
            <a:r>
              <a:rPr lang="en-US" altLang="ko-KR" sz="1400" dirty="0"/>
              <a:t>Growth</a:t>
            </a:r>
            <a:r>
              <a:rPr lang="ko-KR" altLang="en-US" sz="1400" dirty="0"/>
              <a:t> </a:t>
            </a:r>
            <a:r>
              <a:rPr lang="en-US" altLang="ko-KR" sz="1400" dirty="0"/>
              <a:t>Strategies</a:t>
            </a:r>
          </a:p>
        </p:txBody>
      </p:sp>
    </p:spTree>
    <p:extLst>
      <p:ext uri="{BB962C8B-B14F-4D97-AF65-F5344CB8AC3E}">
        <p14:creationId xmlns:p14="http://schemas.microsoft.com/office/powerpoint/2010/main" val="636983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69" name="Picture 37">
            <a:extLst>
              <a:ext uri="{FF2B5EF4-FFF2-40B4-BE49-F238E27FC236}">
                <a16:creationId xmlns:a16="http://schemas.microsoft.com/office/drawing/2014/main" id="{5723B9CA-8D6E-47AF-A420-6EA67F780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97" y="782052"/>
            <a:ext cx="6873794" cy="30776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2050992" y="4748211"/>
            <a:ext cx="1579278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6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질환군</a:t>
            </a:r>
            <a:r>
              <a:rPr kumimoji="1" lang="en-US" altLang="ko-KR" sz="146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/</a:t>
            </a:r>
            <a:r>
              <a:rPr kumimoji="1" lang="ko-KR" altLang="en-US" sz="146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개발형태</a:t>
            </a:r>
            <a:endParaRPr kumimoji="1" lang="en-US" altLang="ko-KR" sz="1463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FAF47A-33A5-4D4E-8BDB-B642774580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18" t="938" r="491" b="1114"/>
          <a:stretch/>
        </p:blipFill>
        <p:spPr>
          <a:xfrm>
            <a:off x="3733595" y="2695649"/>
            <a:ext cx="6007135" cy="38934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AA3E7517-24B3-9FC7-A154-4A9DE44E9BC4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39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3DAE4-3D96-C338-FA5B-BF3A97D6705E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B3FFB7-CE45-1A1F-5D38-53E6057FB5E6}"/>
              </a:ext>
            </a:extLst>
          </p:cNvPr>
          <p:cNvSpPr txBox="1"/>
          <p:nvPr/>
        </p:nvSpPr>
        <p:spPr>
          <a:xfrm>
            <a:off x="4854" y="282203"/>
            <a:ext cx="4404924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+mj-ea"/>
              </a:rPr>
              <a:t>Strategy &amp; Project Pool</a:t>
            </a:r>
            <a:r>
              <a:rPr lang="en-US" altLang="ko-KR" sz="1600" dirty="0">
                <a:ea typeface="+mj-ea"/>
              </a:rPr>
              <a:t> – Portfolio analysis</a:t>
            </a:r>
            <a:endParaRPr lang="ko-KR" altLang="en-US" dirty="0"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C2637B-0485-4E9A-A488-205E859CEEC2}"/>
              </a:ext>
            </a:extLst>
          </p:cNvPr>
          <p:cNvSpPr/>
          <p:nvPr/>
        </p:nvSpPr>
        <p:spPr>
          <a:xfrm>
            <a:off x="7026291" y="1421391"/>
            <a:ext cx="2544286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6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사업군별 과제</a:t>
            </a:r>
            <a:r>
              <a:rPr kumimoji="1" lang="en-US" altLang="ko-KR" sz="146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, </a:t>
            </a:r>
            <a:r>
              <a:rPr kumimoji="1" lang="ko-KR" altLang="en-US" sz="146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인력</a:t>
            </a:r>
            <a:r>
              <a:rPr kumimoji="1" lang="en-US" altLang="ko-KR" sz="146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, </a:t>
            </a:r>
            <a:r>
              <a:rPr kumimoji="1" lang="ko-KR" altLang="en-US" sz="146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연구비</a:t>
            </a:r>
            <a:endParaRPr kumimoji="1" lang="en-US" altLang="ko-KR" sz="1463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49D60-6FAC-AC7D-1014-B3BE35F17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DF0C386-7558-DEC8-1E70-D7F633FBEF5A}"/>
              </a:ext>
            </a:extLst>
          </p:cNvPr>
          <p:cNvSpPr/>
          <p:nvPr/>
        </p:nvSpPr>
        <p:spPr>
          <a:xfrm>
            <a:off x="0" y="731521"/>
            <a:ext cx="9906000" cy="5857548"/>
          </a:xfrm>
          <a:prstGeom prst="roundRect">
            <a:avLst>
              <a:gd name="adj" fmla="val 5586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D064BC8-8FCC-C013-87B6-09CC76BA6F6D}"/>
              </a:ext>
            </a:extLst>
          </p:cNvPr>
          <p:cNvSpPr/>
          <p:nvPr/>
        </p:nvSpPr>
        <p:spPr>
          <a:xfrm>
            <a:off x="157397" y="1114814"/>
            <a:ext cx="9569360" cy="4355981"/>
          </a:xfrm>
          <a:prstGeom prst="roundRect">
            <a:avLst>
              <a:gd name="adj" fmla="val 6828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12CFB19-9250-6C24-EB19-46D5A73AA981}"/>
              </a:ext>
            </a:extLst>
          </p:cNvPr>
          <p:cNvSpPr/>
          <p:nvPr/>
        </p:nvSpPr>
        <p:spPr>
          <a:xfrm>
            <a:off x="314601" y="1501806"/>
            <a:ext cx="7023423" cy="2935933"/>
          </a:xfrm>
          <a:prstGeom prst="roundRect">
            <a:avLst>
              <a:gd name="adj" fmla="val 9701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0A9460-07FF-BFBE-583D-229B854746A4}"/>
              </a:ext>
            </a:extLst>
          </p:cNvPr>
          <p:cNvSpPr/>
          <p:nvPr/>
        </p:nvSpPr>
        <p:spPr>
          <a:xfrm>
            <a:off x="494037" y="2711457"/>
            <a:ext cx="6724656" cy="90495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8491AC-D21E-D2FE-8321-C28625B3D24C}"/>
              </a:ext>
            </a:extLst>
          </p:cNvPr>
          <p:cNvSpPr txBox="1"/>
          <p:nvPr/>
        </p:nvSpPr>
        <p:spPr>
          <a:xfrm>
            <a:off x="781145" y="3043468"/>
            <a:ext cx="932288" cy="3284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Intelligence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FD1F18-4261-BD38-3B16-877FEB9B76F8}"/>
              </a:ext>
            </a:extLst>
          </p:cNvPr>
          <p:cNvSpPr txBox="1"/>
          <p:nvPr/>
        </p:nvSpPr>
        <p:spPr>
          <a:xfrm>
            <a:off x="3353253" y="3043467"/>
            <a:ext cx="1089838" cy="3284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Project (Pool)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1A5E-C6FB-23AF-F6A8-049249FA70BD}"/>
              </a:ext>
            </a:extLst>
          </p:cNvPr>
          <p:cNvSpPr txBox="1"/>
          <p:nvPr/>
        </p:nvSpPr>
        <p:spPr>
          <a:xfrm>
            <a:off x="2076625" y="2939463"/>
            <a:ext cx="866238" cy="517783"/>
          </a:xfrm>
          <a:prstGeom prst="rect">
            <a:avLst/>
          </a:prstGeom>
          <a:noFill/>
        </p:spPr>
        <p:txBody>
          <a:bodyPr wrap="none" lIns="36000" tIns="36000" rIns="36000" bIns="72000" rtlCol="0" anchor="ctr">
            <a:spAutoFit/>
          </a:bodyPr>
          <a:lstStyle/>
          <a:p>
            <a:pPr algn="ctr"/>
            <a:r>
              <a:rPr lang="en-US" altLang="ko-KR" sz="1200" dirty="0"/>
              <a:t>Strategy</a:t>
            </a:r>
          </a:p>
          <a:p>
            <a:pPr algn="ctr"/>
            <a:r>
              <a:rPr lang="en-US" altLang="ko-KR" sz="1100" dirty="0"/>
              <a:t>(PRM,TRM)</a:t>
            </a:r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A1085C-9428-B2A6-9954-679B3F976E14}"/>
              </a:ext>
            </a:extLst>
          </p:cNvPr>
          <p:cNvSpPr txBox="1"/>
          <p:nvPr/>
        </p:nvSpPr>
        <p:spPr>
          <a:xfrm>
            <a:off x="6132190" y="2894699"/>
            <a:ext cx="912998" cy="62670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200" dirty="0"/>
              <a:t>Solution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200" dirty="0"/>
              <a:t>Product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200" dirty="0"/>
              <a:t>Technology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73D88B-B115-F3C3-53D3-63D478486E51}"/>
              </a:ext>
            </a:extLst>
          </p:cNvPr>
          <p:cNvSpPr txBox="1"/>
          <p:nvPr/>
        </p:nvSpPr>
        <p:spPr>
          <a:xfrm>
            <a:off x="2470138" y="1980646"/>
            <a:ext cx="1262748" cy="28782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Impact Tracking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174D5-77C2-6660-090C-BAC97C6700D7}"/>
              </a:ext>
            </a:extLst>
          </p:cNvPr>
          <p:cNvSpPr txBox="1"/>
          <p:nvPr/>
        </p:nvSpPr>
        <p:spPr>
          <a:xfrm>
            <a:off x="3533503" y="3739447"/>
            <a:ext cx="793363" cy="28782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Managing</a:t>
            </a:r>
            <a:endParaRPr lang="ko-KR" altLang="en-US" sz="12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72750D8-8180-C8CD-A73D-17550E3D4190}"/>
              </a:ext>
            </a:extLst>
          </p:cNvPr>
          <p:cNvCxnSpPr>
            <a:stCxn id="2" idx="0"/>
            <a:endCxn id="9" idx="1"/>
          </p:cNvCxnSpPr>
          <p:nvPr/>
        </p:nvCxnSpPr>
        <p:spPr>
          <a:xfrm rot="5400000" flipH="1" flipV="1">
            <a:off x="1399258" y="1972589"/>
            <a:ext cx="918911" cy="12228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7B99BD21-3C2D-ECEE-4E5F-58AE8A8A4B12}"/>
              </a:ext>
            </a:extLst>
          </p:cNvPr>
          <p:cNvCxnSpPr>
            <a:cxnSpLocks/>
            <a:stCxn id="9" idx="3"/>
            <a:endCxn id="17" idx="0"/>
          </p:cNvCxnSpPr>
          <p:nvPr/>
        </p:nvCxnSpPr>
        <p:spPr>
          <a:xfrm>
            <a:off x="3732886" y="2124557"/>
            <a:ext cx="1413549" cy="9189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1E972554-BD51-F55E-1532-F218BBE35997}"/>
              </a:ext>
            </a:extLst>
          </p:cNvPr>
          <p:cNvCxnSpPr>
            <a:stCxn id="4" idx="2"/>
            <a:endCxn id="10" idx="1"/>
          </p:cNvCxnSpPr>
          <p:nvPr/>
        </p:nvCxnSpPr>
        <p:spPr>
          <a:xfrm rot="16200000" flipH="1">
            <a:off x="2808566" y="3158422"/>
            <a:ext cx="426114" cy="10237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F4D0B8E-5DD6-CDDC-562B-79FA2F1126C0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26866" y="3371943"/>
            <a:ext cx="819569" cy="5114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43F94C1-9786-AFE8-011A-25512AA4867E}"/>
              </a:ext>
            </a:extLst>
          </p:cNvPr>
          <p:cNvSpPr txBox="1"/>
          <p:nvPr/>
        </p:nvSpPr>
        <p:spPr>
          <a:xfrm>
            <a:off x="5311101" y="2367864"/>
            <a:ext cx="900010" cy="262008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050" dirty="0"/>
              <a:t>사업화</a:t>
            </a:r>
            <a:r>
              <a:rPr lang="en-US" altLang="ko-KR" sz="1050" dirty="0"/>
              <a:t>/</a:t>
            </a:r>
            <a:r>
              <a:rPr lang="ko-KR" altLang="en-US" sz="1050" dirty="0"/>
              <a:t>평가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AF7B6AA-489E-5A79-AA14-927586866D1F}"/>
              </a:ext>
            </a:extLst>
          </p:cNvPr>
          <p:cNvCxnSpPr>
            <a:stCxn id="4" idx="0"/>
            <a:endCxn id="21" idx="1"/>
          </p:cNvCxnSpPr>
          <p:nvPr/>
        </p:nvCxnSpPr>
        <p:spPr>
          <a:xfrm rot="5400000" flipH="1" flipV="1">
            <a:off x="3690125" y="1318488"/>
            <a:ext cx="440595" cy="28013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84F4E5C-05CC-DEDF-081C-50F29AD4C359}"/>
              </a:ext>
            </a:extLst>
          </p:cNvPr>
          <p:cNvCxnSpPr>
            <a:cxnSpLocks/>
            <a:stCxn id="21" idx="3"/>
            <a:endCxn id="5" idx="0"/>
          </p:cNvCxnSpPr>
          <p:nvPr/>
        </p:nvCxnSpPr>
        <p:spPr>
          <a:xfrm>
            <a:off x="6211111" y="2498868"/>
            <a:ext cx="377578" cy="3958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DF16134-7AEB-6327-5717-7A5D11346449}"/>
              </a:ext>
            </a:extLst>
          </p:cNvPr>
          <p:cNvSpPr txBox="1"/>
          <p:nvPr/>
        </p:nvSpPr>
        <p:spPr>
          <a:xfrm>
            <a:off x="1852529" y="1748819"/>
            <a:ext cx="2806917" cy="275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정보수집</a:t>
            </a:r>
            <a:r>
              <a:rPr lang="en-US" altLang="ko-KR" sz="1000" dirty="0"/>
              <a:t>, </a:t>
            </a:r>
            <a:r>
              <a:rPr lang="ko-KR" altLang="en-US" sz="1000" dirty="0"/>
              <a:t>분석</a:t>
            </a:r>
            <a:r>
              <a:rPr lang="en-US" altLang="ko-KR" sz="1000" dirty="0"/>
              <a:t>, </a:t>
            </a:r>
            <a:r>
              <a:rPr lang="ko-KR" altLang="en-US" sz="1000" dirty="0"/>
              <a:t>영향도 평가</a:t>
            </a:r>
            <a:r>
              <a:rPr lang="en-US" altLang="ko-KR" sz="1000" dirty="0"/>
              <a:t>(</a:t>
            </a:r>
            <a:r>
              <a:rPr lang="ko-KR" altLang="en-US" sz="1000" dirty="0"/>
              <a:t>전략</a:t>
            </a:r>
            <a:r>
              <a:rPr lang="en-US" altLang="ko-KR" sz="1000" dirty="0"/>
              <a:t>, Project)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A3244A-CC55-BF66-D3B2-795DD9F15577}"/>
              </a:ext>
            </a:extLst>
          </p:cNvPr>
          <p:cNvSpPr txBox="1"/>
          <p:nvPr/>
        </p:nvSpPr>
        <p:spPr>
          <a:xfrm>
            <a:off x="2682835" y="4039053"/>
            <a:ext cx="2799807" cy="283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Strategy/Project Progress/Status, Action</a:t>
            </a:r>
            <a:endParaRPr lang="ko-KR" altLang="en-US" sz="105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1BA565A-8EED-4A89-EF53-7FBE1BAEE2D4}"/>
              </a:ext>
            </a:extLst>
          </p:cNvPr>
          <p:cNvCxnSpPr>
            <a:stCxn id="2" idx="3"/>
            <a:endCxn id="4" idx="1"/>
          </p:cNvCxnSpPr>
          <p:nvPr/>
        </p:nvCxnSpPr>
        <p:spPr>
          <a:xfrm flipV="1">
            <a:off x="1713434" y="3198354"/>
            <a:ext cx="363192" cy="935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74C42A3-21DF-6E46-5CA9-BF1ECB4BA13C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942863" y="3198354"/>
            <a:ext cx="410390" cy="935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58DEAC6-8FA5-63F6-0269-E1CAEBBEA3E1}"/>
              </a:ext>
            </a:extLst>
          </p:cNvPr>
          <p:cNvCxnSpPr>
            <a:cxnSpLocks/>
            <a:stCxn id="17" idx="3"/>
            <a:endCxn id="5" idx="1"/>
          </p:cNvCxnSpPr>
          <p:nvPr/>
        </p:nvCxnSpPr>
        <p:spPr>
          <a:xfrm>
            <a:off x="5445891" y="3207705"/>
            <a:ext cx="686299" cy="3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6B3E46-9A50-AA31-533A-CE8B8DDF53D4}"/>
              </a:ext>
            </a:extLst>
          </p:cNvPr>
          <p:cNvSpPr txBox="1"/>
          <p:nvPr/>
        </p:nvSpPr>
        <p:spPr>
          <a:xfrm>
            <a:off x="493042" y="2734356"/>
            <a:ext cx="1348373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b="1" i="1" dirty="0"/>
              <a:t>Managed Entity</a:t>
            </a:r>
            <a:endParaRPr lang="ko-KR" altLang="en-US" sz="1400" b="1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9BADEF-FAD8-28BE-E5E1-752A93C2B634}"/>
              </a:ext>
            </a:extLst>
          </p:cNvPr>
          <p:cNvSpPr txBox="1"/>
          <p:nvPr/>
        </p:nvSpPr>
        <p:spPr>
          <a:xfrm>
            <a:off x="486247" y="1540734"/>
            <a:ext cx="684602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b="1" i="1" dirty="0"/>
              <a:t>Activity</a:t>
            </a:r>
            <a:endParaRPr lang="ko-KR" altLang="en-US" sz="1400" b="1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826A3F-8BC5-14D0-2F18-4E587B3BF131}"/>
              </a:ext>
            </a:extLst>
          </p:cNvPr>
          <p:cNvSpPr txBox="1"/>
          <p:nvPr/>
        </p:nvSpPr>
        <p:spPr>
          <a:xfrm>
            <a:off x="786724" y="4876501"/>
            <a:ext cx="724198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System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09079D-7B55-01CA-BA56-C182F175684E}"/>
              </a:ext>
            </a:extLst>
          </p:cNvPr>
          <p:cNvSpPr txBox="1"/>
          <p:nvPr/>
        </p:nvSpPr>
        <p:spPr>
          <a:xfrm>
            <a:off x="1939142" y="5023782"/>
            <a:ext cx="1178080" cy="3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IT System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19EC8C-D924-D0C0-3C00-E015660C7918}"/>
              </a:ext>
            </a:extLst>
          </p:cNvPr>
          <p:cNvSpPr txBox="1"/>
          <p:nvPr/>
        </p:nvSpPr>
        <p:spPr>
          <a:xfrm>
            <a:off x="1910032" y="4711049"/>
            <a:ext cx="1314302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Non-IT System 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2FB934-C968-106D-72DD-973C57D44206}"/>
              </a:ext>
            </a:extLst>
          </p:cNvPr>
          <p:cNvSpPr txBox="1"/>
          <p:nvPr/>
        </p:nvSpPr>
        <p:spPr>
          <a:xfrm>
            <a:off x="3501583" y="5023782"/>
            <a:ext cx="1387817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Process : IT</a:t>
            </a:r>
            <a:r>
              <a:rPr lang="en-US" altLang="ko-KR" sz="1050" dirty="0"/>
              <a:t> </a:t>
            </a:r>
            <a:r>
              <a:rPr lang="ko-KR" altLang="en-US" sz="1050" dirty="0"/>
              <a:t>도구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BBDBE9-B047-8C40-E8DB-C2567CF03E86}"/>
              </a:ext>
            </a:extLst>
          </p:cNvPr>
          <p:cNvSpPr txBox="1"/>
          <p:nvPr/>
        </p:nvSpPr>
        <p:spPr>
          <a:xfrm>
            <a:off x="3505146" y="4710563"/>
            <a:ext cx="1178080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Process :</a:t>
            </a:r>
            <a:r>
              <a:rPr lang="en-US" altLang="ko-KR" sz="1050" dirty="0"/>
              <a:t> </a:t>
            </a:r>
            <a:r>
              <a:rPr lang="ko-KR" altLang="en-US" sz="1050" dirty="0"/>
              <a:t>사람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08F11F-8456-D354-66DA-449099DD3286}"/>
              </a:ext>
            </a:extLst>
          </p:cNvPr>
          <p:cNvSpPr txBox="1"/>
          <p:nvPr/>
        </p:nvSpPr>
        <p:spPr>
          <a:xfrm>
            <a:off x="400146" y="1156500"/>
            <a:ext cx="637858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b="1" i="1" dirty="0"/>
              <a:t>System</a:t>
            </a:r>
            <a:endParaRPr lang="ko-KR" altLang="en-US" sz="1400" b="1" i="1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2D7898F-F3B3-50B0-85FE-234653932AB6}"/>
              </a:ext>
            </a:extLst>
          </p:cNvPr>
          <p:cNvSpPr/>
          <p:nvPr/>
        </p:nvSpPr>
        <p:spPr>
          <a:xfrm>
            <a:off x="7521532" y="1501806"/>
            <a:ext cx="1999026" cy="2674956"/>
          </a:xfrm>
          <a:prstGeom prst="roundRect">
            <a:avLst>
              <a:gd name="adj" fmla="val 9701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C98A82-D60B-B9F7-DDFE-D9637273627F}"/>
              </a:ext>
            </a:extLst>
          </p:cNvPr>
          <p:cNvSpPr txBox="1"/>
          <p:nvPr/>
        </p:nvSpPr>
        <p:spPr>
          <a:xfrm>
            <a:off x="7666032" y="1519206"/>
            <a:ext cx="803352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en-US" altLang="ko-KR" sz="1400" b="1" i="1" dirty="0"/>
              <a:t>Resource</a:t>
            </a:r>
            <a:endParaRPr lang="ko-KR" altLang="en-US" sz="1400" b="1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F5C45E-7233-422D-47F1-99950A4EEB4D}"/>
              </a:ext>
            </a:extLst>
          </p:cNvPr>
          <p:cNvSpPr txBox="1"/>
          <p:nvPr/>
        </p:nvSpPr>
        <p:spPr>
          <a:xfrm>
            <a:off x="8507623" y="2350125"/>
            <a:ext cx="831372" cy="44203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Knowledge</a:t>
            </a:r>
          </a:p>
          <a:p>
            <a:r>
              <a:rPr lang="en-US" altLang="ko-KR" sz="1200" dirty="0"/>
              <a:t> Human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2E6B2753-432F-BF04-BFDE-F14A3887B1EA}"/>
              </a:ext>
            </a:extLst>
          </p:cNvPr>
          <p:cNvCxnSpPr>
            <a:stCxn id="11" idx="2"/>
            <a:endCxn id="50" idx="1"/>
          </p:cNvCxnSpPr>
          <p:nvPr/>
        </p:nvCxnSpPr>
        <p:spPr>
          <a:xfrm rot="16200000" flipH="1">
            <a:off x="8360036" y="2423555"/>
            <a:ext cx="151219" cy="14395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B203346-646E-3C40-6237-5E24FB87DC7B}"/>
              </a:ext>
            </a:extLst>
          </p:cNvPr>
          <p:cNvSpPr txBox="1"/>
          <p:nvPr/>
        </p:nvSpPr>
        <p:spPr>
          <a:xfrm>
            <a:off x="7789059" y="2913667"/>
            <a:ext cx="149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Outsourcing Vendor</a:t>
            </a:r>
          </a:p>
          <a:p>
            <a:pPr algn="ctr"/>
            <a:r>
              <a:rPr lang="en-US" altLang="ko-KR" sz="1200" dirty="0"/>
              <a:t>Long List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FDF0B9-737F-582D-1475-ED3656850563}"/>
              </a:ext>
            </a:extLst>
          </p:cNvPr>
          <p:cNvSpPr txBox="1"/>
          <p:nvPr/>
        </p:nvSpPr>
        <p:spPr>
          <a:xfrm>
            <a:off x="7848977" y="3493509"/>
            <a:ext cx="1344151" cy="590349"/>
          </a:xfrm>
          <a:prstGeom prst="rect">
            <a:avLst/>
          </a:prstGeom>
          <a:noFill/>
        </p:spPr>
        <p:txBody>
          <a:bodyPr wrap="square" tIns="0" bIns="36000" rtlCol="0">
            <a:spAutoFit/>
          </a:bodyPr>
          <a:lstStyle/>
          <a:p>
            <a:pPr algn="ctr"/>
            <a:r>
              <a:rPr lang="en-US" altLang="ko-KR" sz="1200" dirty="0"/>
              <a:t>Technology Classification System</a:t>
            </a:r>
            <a:endParaRPr lang="ko-KR" altLang="en-US" sz="1200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6E2A044-4C40-096B-6C48-8AE2FEEEB6BE}"/>
              </a:ext>
            </a:extLst>
          </p:cNvPr>
          <p:cNvCxnSpPr>
            <a:stCxn id="42" idx="3"/>
            <a:endCxn id="44" idx="1"/>
          </p:cNvCxnSpPr>
          <p:nvPr/>
        </p:nvCxnSpPr>
        <p:spPr>
          <a:xfrm>
            <a:off x="3117222" y="5178671"/>
            <a:ext cx="384361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BBA0D73-D9C8-723E-57ED-971E281130AE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3224334" y="4865451"/>
            <a:ext cx="280812" cy="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2F2A6C6-F6EF-ACB0-6B7E-48F9842EA893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>
            <a:off x="1510921" y="5031389"/>
            <a:ext cx="428221" cy="147281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4D1B95B-19FB-0460-FEF2-76DEEE467D00}"/>
              </a:ext>
            </a:extLst>
          </p:cNvPr>
          <p:cNvCxnSpPr>
            <a:stCxn id="41" idx="3"/>
            <a:endCxn id="43" idx="1"/>
          </p:cNvCxnSpPr>
          <p:nvPr/>
        </p:nvCxnSpPr>
        <p:spPr>
          <a:xfrm flipV="1">
            <a:off x="1510921" y="4865937"/>
            <a:ext cx="399110" cy="165452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C9EE2F3-100A-10C4-6B7D-FB510C8C874B}"/>
              </a:ext>
            </a:extLst>
          </p:cNvPr>
          <p:cNvSpPr txBox="1"/>
          <p:nvPr/>
        </p:nvSpPr>
        <p:spPr>
          <a:xfrm>
            <a:off x="157245" y="771752"/>
            <a:ext cx="1120106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b="1" i="1" dirty="0"/>
              <a:t>Environment</a:t>
            </a:r>
            <a:endParaRPr lang="ko-KR" altLang="en-US" sz="1400" b="1" i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E5D5B8-F598-6C8E-17DC-0CA3FA1699EE}"/>
              </a:ext>
            </a:extLst>
          </p:cNvPr>
          <p:cNvSpPr txBox="1"/>
          <p:nvPr/>
        </p:nvSpPr>
        <p:spPr>
          <a:xfrm>
            <a:off x="3908731" y="5626573"/>
            <a:ext cx="5200141" cy="309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ko-KR" altLang="en-US" sz="1050" dirty="0"/>
              <a:t>기업외부 환경변화에 능동적 대응하는 체계 </a:t>
            </a:r>
            <a:r>
              <a:rPr lang="en-US" altLang="ko-KR" sz="1050" dirty="0"/>
              <a:t>=&gt;</a:t>
            </a:r>
            <a:r>
              <a:rPr lang="en-US" altLang="ko-KR" sz="1200" dirty="0"/>
              <a:t> R&amp;D</a:t>
            </a:r>
            <a:r>
              <a:rPr lang="en-US" altLang="ko-KR" sz="1050" dirty="0"/>
              <a:t> </a:t>
            </a:r>
            <a:r>
              <a:rPr lang="ko-KR" altLang="en-US" sz="1050" dirty="0"/>
              <a:t>기획의</a:t>
            </a:r>
            <a:r>
              <a:rPr lang="en-US" altLang="ko-KR" sz="1050" dirty="0"/>
              <a:t> </a:t>
            </a:r>
            <a:r>
              <a:rPr lang="ko-KR" altLang="en-US" sz="1050" dirty="0"/>
              <a:t>시스템적 접근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9DABBB-A356-B6F2-6472-E5909F62B9A8}"/>
              </a:ext>
            </a:extLst>
          </p:cNvPr>
          <p:cNvSpPr txBox="1"/>
          <p:nvPr/>
        </p:nvSpPr>
        <p:spPr>
          <a:xfrm>
            <a:off x="606986" y="5626573"/>
            <a:ext cx="2894597" cy="309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1200" dirty="0"/>
              <a:t>Fast Follower -&gt; First Mover ; </a:t>
            </a:r>
            <a:r>
              <a:rPr lang="ko-KR" altLang="en-US" sz="1050" dirty="0"/>
              <a:t>무한경쟁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072815-6EEC-E5AA-9FB1-952F0DC5D3BE}"/>
              </a:ext>
            </a:extLst>
          </p:cNvPr>
          <p:cNvSpPr txBox="1"/>
          <p:nvPr/>
        </p:nvSpPr>
        <p:spPr>
          <a:xfrm>
            <a:off x="732116" y="6258218"/>
            <a:ext cx="3021737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1050" dirty="0"/>
              <a:t>평생직장</a:t>
            </a:r>
            <a:r>
              <a:rPr lang="ko-KR" altLang="en-US" sz="1200" dirty="0"/>
              <a:t> </a:t>
            </a:r>
            <a:r>
              <a:rPr lang="en-US" altLang="ko-KR" sz="1200" dirty="0"/>
              <a:t>-&gt; Career Nomad ; Agency Dilemma</a:t>
            </a:r>
            <a:endParaRPr lang="ko-KR" altLang="en-US" sz="120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125FE49-8DA8-064A-D39B-08C6C78B9682}"/>
              </a:ext>
            </a:extLst>
          </p:cNvPr>
          <p:cNvCxnSpPr>
            <a:cxnSpLocks/>
            <a:stCxn id="69" idx="3"/>
            <a:endCxn id="68" idx="1"/>
          </p:cNvCxnSpPr>
          <p:nvPr/>
        </p:nvCxnSpPr>
        <p:spPr>
          <a:xfrm>
            <a:off x="3501583" y="5781461"/>
            <a:ext cx="407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2990FD4-DD23-D46F-59E3-FA1BB6E04ADE}"/>
              </a:ext>
            </a:extLst>
          </p:cNvPr>
          <p:cNvCxnSpPr>
            <a:cxnSpLocks/>
            <a:stCxn id="70" idx="3"/>
            <a:endCxn id="67" idx="1"/>
          </p:cNvCxnSpPr>
          <p:nvPr/>
        </p:nvCxnSpPr>
        <p:spPr>
          <a:xfrm flipV="1">
            <a:off x="3753853" y="6388360"/>
            <a:ext cx="604413" cy="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0D4C9A5-707E-1012-211E-7DA58302065B}"/>
              </a:ext>
            </a:extLst>
          </p:cNvPr>
          <p:cNvSpPr txBox="1"/>
          <p:nvPr/>
        </p:nvSpPr>
        <p:spPr>
          <a:xfrm>
            <a:off x="5388929" y="4779383"/>
            <a:ext cx="4055882" cy="51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Ad</a:t>
            </a:r>
            <a:r>
              <a:rPr lang="ko-KR" altLang="en-US" sz="1200" dirty="0"/>
              <a:t> </a:t>
            </a:r>
            <a:r>
              <a:rPr lang="en-US" altLang="ko-KR" sz="1200" dirty="0"/>
              <a:t>hoc Approach =&gt; Digitalized Systematic Approach</a:t>
            </a:r>
          </a:p>
          <a:p>
            <a:pPr algn="ctr"/>
            <a:r>
              <a:rPr lang="en-US" altLang="ko-KR" sz="1200" dirty="0"/>
              <a:t>(Object-Oriented</a:t>
            </a:r>
            <a:r>
              <a:rPr lang="ko-KR" altLang="en-US" sz="1200" dirty="0"/>
              <a:t> </a:t>
            </a:r>
            <a:r>
              <a:rPr lang="en-US" altLang="ko-KR" sz="1200" dirty="0"/>
              <a:t>Approach)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5006E9-5F8E-00B1-44FA-8FD29B77E711}"/>
              </a:ext>
            </a:extLst>
          </p:cNvPr>
          <p:cNvSpPr txBox="1"/>
          <p:nvPr/>
        </p:nvSpPr>
        <p:spPr>
          <a:xfrm>
            <a:off x="3911046" y="5890248"/>
            <a:ext cx="3401367" cy="309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altLang="ko-KR" sz="1200" dirty="0"/>
              <a:t>Open</a:t>
            </a:r>
            <a:r>
              <a:rPr lang="ko-KR" altLang="en-US" sz="1200" dirty="0"/>
              <a:t> </a:t>
            </a:r>
            <a:r>
              <a:rPr lang="en-US" altLang="ko-KR" sz="1200" dirty="0"/>
              <a:t>R&amp;D, Open Innovation</a:t>
            </a:r>
            <a:endParaRPr lang="ko-KR" altLang="en-US" sz="1200" dirty="0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6DED0CA3-2F26-BD8A-38E2-5F41EDFBB1C9}"/>
              </a:ext>
            </a:extLst>
          </p:cNvPr>
          <p:cNvCxnSpPr>
            <a:stCxn id="69" idx="3"/>
            <a:endCxn id="53" idx="1"/>
          </p:cNvCxnSpPr>
          <p:nvPr/>
        </p:nvCxnSpPr>
        <p:spPr>
          <a:xfrm>
            <a:off x="3501583" y="5781461"/>
            <a:ext cx="409463" cy="2636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4BC5AA1-1198-AF8F-F34D-BE34E00C77BC}"/>
              </a:ext>
            </a:extLst>
          </p:cNvPr>
          <p:cNvSpPr txBox="1"/>
          <p:nvPr/>
        </p:nvSpPr>
        <p:spPr>
          <a:xfrm>
            <a:off x="4358266" y="6249860"/>
            <a:ext cx="4397283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altLang="ko-KR" sz="1200" dirty="0"/>
              <a:t>  Analog =&gt; Digital,  Redefining Role &amp; Responsibility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98664-197D-8D94-6FBB-B62055089B1E}"/>
              </a:ext>
            </a:extLst>
          </p:cNvPr>
          <p:cNvSpPr txBox="1"/>
          <p:nvPr/>
        </p:nvSpPr>
        <p:spPr>
          <a:xfrm>
            <a:off x="7706938" y="4176762"/>
            <a:ext cx="1693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Open R&amp;D/Innovation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0164F-CA1D-7C58-2409-72B2EA1FBAAD}"/>
              </a:ext>
            </a:extLst>
          </p:cNvPr>
          <p:cNvSpPr txBox="1"/>
          <p:nvPr/>
        </p:nvSpPr>
        <p:spPr>
          <a:xfrm>
            <a:off x="4846978" y="3043467"/>
            <a:ext cx="598913" cy="3284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Project</a:t>
            </a:r>
            <a:endParaRPr lang="ko-KR" altLang="en-US" sz="12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AEB74F0-76F6-577C-BC4A-F3711A6043E1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4443092" y="3207706"/>
            <a:ext cx="40388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A95E50-7946-63BC-FA8B-5E24F8975812}"/>
              </a:ext>
            </a:extLst>
          </p:cNvPr>
          <p:cNvSpPr txBox="1"/>
          <p:nvPr/>
        </p:nvSpPr>
        <p:spPr>
          <a:xfrm>
            <a:off x="6337" y="289531"/>
            <a:ext cx="487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MOT(R&amp;D Project</a:t>
            </a:r>
            <a:r>
              <a:rPr lang="ko-KR" altLang="en-US" sz="2000" dirty="0"/>
              <a:t> </a:t>
            </a:r>
            <a:r>
              <a:rPr lang="en-US" altLang="ko-KR" sz="2000" dirty="0"/>
              <a:t>Mgmt)</a:t>
            </a:r>
            <a:r>
              <a:rPr lang="ko-KR" altLang="en-US" sz="2000" dirty="0"/>
              <a:t> </a:t>
            </a:r>
            <a:r>
              <a:rPr lang="en-US" altLang="ko-KR" sz="2000" dirty="0"/>
              <a:t>System</a:t>
            </a:r>
            <a:r>
              <a:rPr lang="ko-KR" altLang="en-US" sz="2000" dirty="0"/>
              <a:t> </a:t>
            </a:r>
            <a:r>
              <a:rPr lang="en-US" altLang="ko-KR" sz="2000" dirty="0"/>
              <a:t>Overview</a:t>
            </a:r>
            <a:endParaRPr lang="ko-KR" altLang="en-US" sz="2000" dirty="0"/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1759A9B8-E2FC-D649-37FB-1D3A261043D5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4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99EA6-28D2-4762-615E-B6451FC25B99}"/>
              </a:ext>
            </a:extLst>
          </p:cNvPr>
          <p:cNvSpPr txBox="1"/>
          <p:nvPr/>
        </p:nvSpPr>
        <p:spPr>
          <a:xfrm>
            <a:off x="7618461" y="2110149"/>
            <a:ext cx="1490411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Internal/External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533EA-DCC3-F928-6D6F-DE22E3841F98}"/>
              </a:ext>
            </a:extLst>
          </p:cNvPr>
          <p:cNvSpPr txBox="1"/>
          <p:nvPr/>
        </p:nvSpPr>
        <p:spPr>
          <a:xfrm>
            <a:off x="7904865" y="1704817"/>
            <a:ext cx="1205514" cy="184666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200" i="1" dirty="0"/>
              <a:t>(Managed Entity)</a:t>
            </a:r>
            <a:endParaRPr lang="ko-KR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865923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241767" y="2647122"/>
            <a:ext cx="1579278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6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품목군</a:t>
            </a:r>
            <a:r>
              <a:rPr kumimoji="1" lang="en-US" altLang="ko-KR" sz="146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/</a:t>
            </a:r>
            <a:r>
              <a:rPr kumimoji="1" lang="ko-KR" altLang="en-US" sz="1463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개발형태</a:t>
            </a:r>
            <a:endParaRPr kumimoji="1" lang="en-US" altLang="ko-KR" sz="1463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BAE2B79-5ADB-4682-A648-11BA84DCDE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463" t="30535" r="25984" b="7379"/>
          <a:stretch/>
        </p:blipFill>
        <p:spPr>
          <a:xfrm>
            <a:off x="84955" y="885606"/>
            <a:ext cx="5579628" cy="3849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83BAD7-A796-47E1-9BC7-33D00154A0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501" t="12016" r="13502" b="6589"/>
          <a:stretch/>
        </p:blipFill>
        <p:spPr>
          <a:xfrm>
            <a:off x="3532982" y="2647122"/>
            <a:ext cx="6288063" cy="39959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C0F1E0-9ECE-524F-A5A7-C5E171C2A62A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40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74F809-7D21-AD4E-BC4D-6F824E6D22FE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333E8-73B7-4E56-8BFC-B9857B434682}"/>
              </a:ext>
            </a:extLst>
          </p:cNvPr>
          <p:cNvSpPr txBox="1"/>
          <p:nvPr/>
        </p:nvSpPr>
        <p:spPr>
          <a:xfrm>
            <a:off x="4854" y="282203"/>
            <a:ext cx="4404924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+mj-ea"/>
              </a:rPr>
              <a:t>Strategy &amp; Project Pool</a:t>
            </a:r>
            <a:r>
              <a:rPr lang="en-US" altLang="ko-KR" sz="1600" dirty="0">
                <a:ea typeface="+mj-ea"/>
              </a:rPr>
              <a:t> – Portfolio analysis</a:t>
            </a:r>
            <a:endParaRPr lang="ko-KR" altLang="en-US" dirty="0"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61016-79C3-2A80-F57E-B5BBCDBD017F}"/>
              </a:ext>
            </a:extLst>
          </p:cNvPr>
          <p:cNvSpPr txBox="1"/>
          <p:nvPr/>
        </p:nvSpPr>
        <p:spPr>
          <a:xfrm>
            <a:off x="1277754" y="5381545"/>
            <a:ext cx="2110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질환군별 </a:t>
            </a:r>
            <a:r>
              <a:rPr lang="en-US" altLang="ko-KR" sz="1400" dirty="0"/>
              <a:t>Project </a:t>
            </a:r>
            <a:r>
              <a:rPr lang="ko-KR" altLang="en-US" sz="1400" dirty="0"/>
              <a:t>유형</a:t>
            </a:r>
          </a:p>
        </p:txBody>
      </p:sp>
    </p:spTree>
    <p:extLst>
      <p:ext uri="{BB962C8B-B14F-4D97-AF65-F5344CB8AC3E}">
        <p14:creationId xmlns:p14="http://schemas.microsoft.com/office/powerpoint/2010/main" val="672996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939295-810D-4985-85AE-F6730835FE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26" y="837397"/>
            <a:ext cx="9750014" cy="548640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376544-8F85-3DB8-1B62-2E48375242E1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41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394" y="4807503"/>
            <a:ext cx="3104191" cy="1811232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3D1813-397D-1D1C-C433-9EA0272AF735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DC6C6-0B5B-00F5-F5CC-E57339FC848E}"/>
              </a:ext>
            </a:extLst>
          </p:cNvPr>
          <p:cNvSpPr txBox="1"/>
          <p:nvPr/>
        </p:nvSpPr>
        <p:spPr>
          <a:xfrm>
            <a:off x="4854" y="282203"/>
            <a:ext cx="4404924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+mj-ea"/>
              </a:rPr>
              <a:t>Strategy &amp; Project Pool</a:t>
            </a:r>
            <a:r>
              <a:rPr lang="en-US" altLang="ko-KR" sz="1600" dirty="0">
                <a:ea typeface="+mj-ea"/>
              </a:rPr>
              <a:t> – Portfolio analysis</a:t>
            </a:r>
            <a:endParaRPr lang="ko-KR" altLang="en-US" dirty="0"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DCA0C-FA0F-9920-090E-B24EE37A7537}"/>
              </a:ext>
            </a:extLst>
          </p:cNvPr>
          <p:cNvSpPr txBox="1"/>
          <p:nvPr/>
        </p:nvSpPr>
        <p:spPr>
          <a:xfrm>
            <a:off x="6417643" y="979990"/>
            <a:ext cx="2504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팀별 연구목적별 연구비 현황</a:t>
            </a:r>
          </a:p>
        </p:txBody>
      </p:sp>
    </p:spTree>
    <p:extLst>
      <p:ext uri="{BB962C8B-B14F-4D97-AF65-F5344CB8AC3E}">
        <p14:creationId xmlns:p14="http://schemas.microsoft.com/office/powerpoint/2010/main" val="1570822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">
            <a:extLst>
              <a:ext uri="{FF2B5EF4-FFF2-40B4-BE49-F238E27FC236}">
                <a16:creationId xmlns:a16="http://schemas.microsoft.com/office/drawing/2014/main" id="{BFE59C38-BDB8-2748-41E5-9ABEA99F9B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9002" y="3131178"/>
            <a:ext cx="5103151" cy="3443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6ADF54C-DA90-424A-AF42-6CE3D29764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713" t="2181" r="655" b="2181"/>
          <a:stretch/>
        </p:blipFill>
        <p:spPr>
          <a:xfrm>
            <a:off x="234831" y="943120"/>
            <a:ext cx="5780958" cy="4684257"/>
          </a:xfrm>
          <a:prstGeom prst="rect">
            <a:avLst/>
          </a:prstGeom>
          <a:ln>
            <a:noFill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BA6183-020C-6B9E-CC78-E777151BBCBE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42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3D468-9504-4A7C-ED24-F1C97C3E6B9B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AB60B-30EC-5564-BC43-E6AF13BB7731}"/>
              </a:ext>
            </a:extLst>
          </p:cNvPr>
          <p:cNvSpPr txBox="1"/>
          <p:nvPr/>
        </p:nvSpPr>
        <p:spPr>
          <a:xfrm>
            <a:off x="4854" y="282203"/>
            <a:ext cx="4139788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+mj-ea"/>
              </a:rPr>
              <a:t>Strategy &amp; Project Pool</a:t>
            </a:r>
            <a:r>
              <a:rPr lang="en-US" altLang="ko-KR" sz="1600" dirty="0">
                <a:ea typeface="+mj-ea"/>
              </a:rPr>
              <a:t> – R&amp;R analysis</a:t>
            </a:r>
            <a:endParaRPr lang="ko-KR" altLang="en-US" dirty="0"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7F004A-3025-6536-700A-650B24F6202E}"/>
              </a:ext>
            </a:extLst>
          </p:cNvPr>
          <p:cNvSpPr txBox="1"/>
          <p:nvPr/>
        </p:nvSpPr>
        <p:spPr>
          <a:xfrm>
            <a:off x="6417643" y="979990"/>
            <a:ext cx="2504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Risk &amp; Return  </a:t>
            </a:r>
            <a:r>
              <a:rPr lang="ko-KR" altLang="en-US" sz="1400" b="1" dirty="0"/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416892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6DCEA-989B-F1D0-9091-660E55065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6510B82-77C6-87AA-0878-2A4440DC8DEA}"/>
              </a:ext>
            </a:extLst>
          </p:cNvPr>
          <p:cNvSpPr/>
          <p:nvPr/>
        </p:nvSpPr>
        <p:spPr>
          <a:xfrm>
            <a:off x="0" y="731521"/>
            <a:ext cx="9906000" cy="5857548"/>
          </a:xfrm>
          <a:prstGeom prst="roundRect">
            <a:avLst>
              <a:gd name="adj" fmla="val 5586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8553FC9-C4D9-4963-4E64-60A14B10B37B}"/>
              </a:ext>
            </a:extLst>
          </p:cNvPr>
          <p:cNvSpPr/>
          <p:nvPr/>
        </p:nvSpPr>
        <p:spPr>
          <a:xfrm>
            <a:off x="157397" y="1114814"/>
            <a:ext cx="9569360" cy="4355981"/>
          </a:xfrm>
          <a:prstGeom prst="roundRect">
            <a:avLst>
              <a:gd name="adj" fmla="val 6828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C13FED2-795A-F491-3262-A1F021E2AFB6}"/>
              </a:ext>
            </a:extLst>
          </p:cNvPr>
          <p:cNvSpPr/>
          <p:nvPr/>
        </p:nvSpPr>
        <p:spPr>
          <a:xfrm>
            <a:off x="314601" y="1501806"/>
            <a:ext cx="7023423" cy="2935933"/>
          </a:xfrm>
          <a:prstGeom prst="roundRect">
            <a:avLst>
              <a:gd name="adj" fmla="val 9701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BEE74E-CA9B-D514-5191-BA93A5FA5293}"/>
              </a:ext>
            </a:extLst>
          </p:cNvPr>
          <p:cNvSpPr/>
          <p:nvPr/>
        </p:nvSpPr>
        <p:spPr>
          <a:xfrm>
            <a:off x="494037" y="2711457"/>
            <a:ext cx="6724656" cy="90495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CE98B7-475F-4413-10E3-F16FB1F5365F}"/>
              </a:ext>
            </a:extLst>
          </p:cNvPr>
          <p:cNvSpPr txBox="1"/>
          <p:nvPr/>
        </p:nvSpPr>
        <p:spPr>
          <a:xfrm>
            <a:off x="781145" y="3043468"/>
            <a:ext cx="932288" cy="3284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Intelligence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B6CB3D-8E57-8169-5A08-8F3F3CF43C81}"/>
              </a:ext>
            </a:extLst>
          </p:cNvPr>
          <p:cNvSpPr txBox="1"/>
          <p:nvPr/>
        </p:nvSpPr>
        <p:spPr>
          <a:xfrm>
            <a:off x="3353253" y="3043467"/>
            <a:ext cx="1089838" cy="3284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Project (Pool)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DDC4C-B206-CA31-D503-2AD11687B1E8}"/>
              </a:ext>
            </a:extLst>
          </p:cNvPr>
          <p:cNvSpPr txBox="1"/>
          <p:nvPr/>
        </p:nvSpPr>
        <p:spPr>
          <a:xfrm>
            <a:off x="2076625" y="2939463"/>
            <a:ext cx="866238" cy="517783"/>
          </a:xfrm>
          <a:prstGeom prst="rect">
            <a:avLst/>
          </a:prstGeom>
          <a:noFill/>
        </p:spPr>
        <p:txBody>
          <a:bodyPr wrap="none" lIns="36000" tIns="36000" rIns="36000" bIns="72000" rtlCol="0" anchor="ctr">
            <a:spAutoFit/>
          </a:bodyPr>
          <a:lstStyle/>
          <a:p>
            <a:pPr algn="ctr"/>
            <a:r>
              <a:rPr lang="en-US" altLang="ko-KR" sz="1200" dirty="0"/>
              <a:t>Strategy</a:t>
            </a:r>
          </a:p>
          <a:p>
            <a:pPr algn="ctr"/>
            <a:r>
              <a:rPr lang="en-US" altLang="ko-KR" sz="1100" dirty="0"/>
              <a:t>(PRM,TRM)</a:t>
            </a:r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AB524-6C25-2E11-7DAF-B05D94971709}"/>
              </a:ext>
            </a:extLst>
          </p:cNvPr>
          <p:cNvSpPr txBox="1"/>
          <p:nvPr/>
        </p:nvSpPr>
        <p:spPr>
          <a:xfrm>
            <a:off x="6132190" y="2894699"/>
            <a:ext cx="912998" cy="62670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200" dirty="0"/>
              <a:t>Solution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200" dirty="0"/>
              <a:t>Product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200" dirty="0"/>
              <a:t>Technology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9843A-DA42-35F0-9565-C59AC2B097EF}"/>
              </a:ext>
            </a:extLst>
          </p:cNvPr>
          <p:cNvSpPr txBox="1"/>
          <p:nvPr/>
        </p:nvSpPr>
        <p:spPr>
          <a:xfrm>
            <a:off x="2470138" y="1980646"/>
            <a:ext cx="1262748" cy="28782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Impact Tracking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AAF9B-0984-496D-E7E8-FC211557138A}"/>
              </a:ext>
            </a:extLst>
          </p:cNvPr>
          <p:cNvSpPr txBox="1"/>
          <p:nvPr/>
        </p:nvSpPr>
        <p:spPr>
          <a:xfrm>
            <a:off x="3533503" y="3739447"/>
            <a:ext cx="793363" cy="28782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Managing</a:t>
            </a:r>
            <a:endParaRPr lang="ko-KR" altLang="en-US" sz="12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FE63C98-AB5C-0DF5-D78D-9CEB8414007A}"/>
              </a:ext>
            </a:extLst>
          </p:cNvPr>
          <p:cNvCxnSpPr>
            <a:stCxn id="2" idx="0"/>
            <a:endCxn id="9" idx="1"/>
          </p:cNvCxnSpPr>
          <p:nvPr/>
        </p:nvCxnSpPr>
        <p:spPr>
          <a:xfrm rot="5400000" flipH="1" flipV="1">
            <a:off x="1399258" y="1972589"/>
            <a:ext cx="918911" cy="12228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8021539D-27F3-906F-F45C-7D99B326E120}"/>
              </a:ext>
            </a:extLst>
          </p:cNvPr>
          <p:cNvCxnSpPr>
            <a:cxnSpLocks/>
            <a:stCxn id="9" idx="3"/>
            <a:endCxn id="17" idx="0"/>
          </p:cNvCxnSpPr>
          <p:nvPr/>
        </p:nvCxnSpPr>
        <p:spPr>
          <a:xfrm>
            <a:off x="3732886" y="2124557"/>
            <a:ext cx="1413549" cy="9189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954676B-D99C-AC3F-3C26-D23174870101}"/>
              </a:ext>
            </a:extLst>
          </p:cNvPr>
          <p:cNvCxnSpPr>
            <a:stCxn id="4" idx="2"/>
            <a:endCxn id="10" idx="1"/>
          </p:cNvCxnSpPr>
          <p:nvPr/>
        </p:nvCxnSpPr>
        <p:spPr>
          <a:xfrm rot="16200000" flipH="1">
            <a:off x="2808566" y="3158422"/>
            <a:ext cx="426114" cy="10237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9215BFB-127E-1FC1-9351-8978E31A01BC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26866" y="3371943"/>
            <a:ext cx="819569" cy="5114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E69669-8890-E921-3721-B378C73A7032}"/>
              </a:ext>
            </a:extLst>
          </p:cNvPr>
          <p:cNvSpPr txBox="1"/>
          <p:nvPr/>
        </p:nvSpPr>
        <p:spPr>
          <a:xfrm>
            <a:off x="5311101" y="2367864"/>
            <a:ext cx="900010" cy="262008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050" dirty="0"/>
              <a:t>사업화</a:t>
            </a:r>
            <a:r>
              <a:rPr lang="en-US" altLang="ko-KR" sz="1050" dirty="0"/>
              <a:t>/</a:t>
            </a:r>
            <a:r>
              <a:rPr lang="ko-KR" altLang="en-US" sz="1050" dirty="0"/>
              <a:t>평가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DDBB3243-44FA-003D-4726-33A57E831617}"/>
              </a:ext>
            </a:extLst>
          </p:cNvPr>
          <p:cNvCxnSpPr>
            <a:stCxn id="4" idx="0"/>
            <a:endCxn id="21" idx="1"/>
          </p:cNvCxnSpPr>
          <p:nvPr/>
        </p:nvCxnSpPr>
        <p:spPr>
          <a:xfrm rot="5400000" flipH="1" flipV="1">
            <a:off x="3690125" y="1318488"/>
            <a:ext cx="440595" cy="28013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2B05C3C-ECB0-D6DC-58F3-9EF3864FBD6C}"/>
              </a:ext>
            </a:extLst>
          </p:cNvPr>
          <p:cNvCxnSpPr>
            <a:cxnSpLocks/>
            <a:stCxn id="21" idx="3"/>
            <a:endCxn id="5" idx="0"/>
          </p:cNvCxnSpPr>
          <p:nvPr/>
        </p:nvCxnSpPr>
        <p:spPr>
          <a:xfrm>
            <a:off x="6211111" y="2498868"/>
            <a:ext cx="377578" cy="3958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F2E545C-C552-E2E5-E376-D00E3A73A8C2}"/>
              </a:ext>
            </a:extLst>
          </p:cNvPr>
          <p:cNvSpPr txBox="1"/>
          <p:nvPr/>
        </p:nvSpPr>
        <p:spPr>
          <a:xfrm>
            <a:off x="1852529" y="1748819"/>
            <a:ext cx="2806917" cy="275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정보수집</a:t>
            </a:r>
            <a:r>
              <a:rPr lang="en-US" altLang="ko-KR" sz="1000" dirty="0"/>
              <a:t>, </a:t>
            </a:r>
            <a:r>
              <a:rPr lang="ko-KR" altLang="en-US" sz="1000" dirty="0"/>
              <a:t>분석</a:t>
            </a:r>
            <a:r>
              <a:rPr lang="en-US" altLang="ko-KR" sz="1000" dirty="0"/>
              <a:t>, </a:t>
            </a:r>
            <a:r>
              <a:rPr lang="ko-KR" altLang="en-US" sz="1000" dirty="0"/>
              <a:t>영향도 평가</a:t>
            </a:r>
            <a:r>
              <a:rPr lang="en-US" altLang="ko-KR" sz="1000" dirty="0"/>
              <a:t>(</a:t>
            </a:r>
            <a:r>
              <a:rPr lang="ko-KR" altLang="en-US" sz="1000" dirty="0"/>
              <a:t>전략</a:t>
            </a:r>
            <a:r>
              <a:rPr lang="en-US" altLang="ko-KR" sz="1000" dirty="0"/>
              <a:t>, Project)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163088-A337-AD34-53C6-A70E09E9F512}"/>
              </a:ext>
            </a:extLst>
          </p:cNvPr>
          <p:cNvSpPr txBox="1"/>
          <p:nvPr/>
        </p:nvSpPr>
        <p:spPr>
          <a:xfrm>
            <a:off x="2682835" y="4039053"/>
            <a:ext cx="2799807" cy="283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Strategy/Project Progress/Status, Action</a:t>
            </a:r>
            <a:endParaRPr lang="ko-KR" altLang="en-US" sz="105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7CC8D88-918B-4BFF-C9BA-A4C2CEE4A4D9}"/>
              </a:ext>
            </a:extLst>
          </p:cNvPr>
          <p:cNvCxnSpPr>
            <a:stCxn id="2" idx="3"/>
            <a:endCxn id="4" idx="1"/>
          </p:cNvCxnSpPr>
          <p:nvPr/>
        </p:nvCxnSpPr>
        <p:spPr>
          <a:xfrm flipV="1">
            <a:off x="1713434" y="3198354"/>
            <a:ext cx="363192" cy="935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F22CF67-F6F4-3B40-4E9C-0FFB6C0A3852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942863" y="3198354"/>
            <a:ext cx="410390" cy="935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1E2C590-0D14-B2DD-79C0-C91F35341D99}"/>
              </a:ext>
            </a:extLst>
          </p:cNvPr>
          <p:cNvCxnSpPr>
            <a:cxnSpLocks/>
            <a:stCxn id="17" idx="3"/>
            <a:endCxn id="5" idx="1"/>
          </p:cNvCxnSpPr>
          <p:nvPr/>
        </p:nvCxnSpPr>
        <p:spPr>
          <a:xfrm>
            <a:off x="5445891" y="3207705"/>
            <a:ext cx="686299" cy="3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1BCAE26-4223-6278-C099-DB9273C4FC09}"/>
              </a:ext>
            </a:extLst>
          </p:cNvPr>
          <p:cNvSpPr txBox="1"/>
          <p:nvPr/>
        </p:nvSpPr>
        <p:spPr>
          <a:xfrm>
            <a:off x="493042" y="2734356"/>
            <a:ext cx="1348373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b="1" i="1" dirty="0"/>
              <a:t>Managed Entity</a:t>
            </a:r>
            <a:endParaRPr lang="ko-KR" altLang="en-US" sz="1400" b="1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D3C3C7-0DDA-8A17-0F15-566B370A389C}"/>
              </a:ext>
            </a:extLst>
          </p:cNvPr>
          <p:cNvSpPr txBox="1"/>
          <p:nvPr/>
        </p:nvSpPr>
        <p:spPr>
          <a:xfrm>
            <a:off x="486247" y="1540734"/>
            <a:ext cx="684602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b="1" i="1" dirty="0"/>
              <a:t>Activity</a:t>
            </a:r>
            <a:endParaRPr lang="ko-KR" altLang="en-US" sz="1400" b="1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216DB9-2FB8-9F2B-A5E2-8DD6038642CD}"/>
              </a:ext>
            </a:extLst>
          </p:cNvPr>
          <p:cNvSpPr txBox="1"/>
          <p:nvPr/>
        </p:nvSpPr>
        <p:spPr>
          <a:xfrm>
            <a:off x="786724" y="4876501"/>
            <a:ext cx="724198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System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C65E90-87CC-418D-8105-BD63FE0CF016}"/>
              </a:ext>
            </a:extLst>
          </p:cNvPr>
          <p:cNvSpPr txBox="1"/>
          <p:nvPr/>
        </p:nvSpPr>
        <p:spPr>
          <a:xfrm>
            <a:off x="1939142" y="5023782"/>
            <a:ext cx="1178080" cy="3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IT System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11F1BF-C625-AFF9-53D8-E5874C3F1277}"/>
              </a:ext>
            </a:extLst>
          </p:cNvPr>
          <p:cNvSpPr txBox="1"/>
          <p:nvPr/>
        </p:nvSpPr>
        <p:spPr>
          <a:xfrm>
            <a:off x="1910032" y="4711049"/>
            <a:ext cx="1314302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Non-IT System 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A47F09-7997-E21D-4DB4-B64CE50A1669}"/>
              </a:ext>
            </a:extLst>
          </p:cNvPr>
          <p:cNvSpPr txBox="1"/>
          <p:nvPr/>
        </p:nvSpPr>
        <p:spPr>
          <a:xfrm>
            <a:off x="3501583" y="5023782"/>
            <a:ext cx="1387817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Process : IT</a:t>
            </a:r>
            <a:r>
              <a:rPr lang="en-US" altLang="ko-KR" sz="1050" dirty="0"/>
              <a:t> </a:t>
            </a:r>
            <a:r>
              <a:rPr lang="ko-KR" altLang="en-US" sz="1050" dirty="0"/>
              <a:t>도구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E4A0F8-9644-FAFE-9588-5E5BC3B72283}"/>
              </a:ext>
            </a:extLst>
          </p:cNvPr>
          <p:cNvSpPr txBox="1"/>
          <p:nvPr/>
        </p:nvSpPr>
        <p:spPr>
          <a:xfrm>
            <a:off x="3505146" y="4710563"/>
            <a:ext cx="1178080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Process :</a:t>
            </a:r>
            <a:r>
              <a:rPr lang="en-US" altLang="ko-KR" sz="1050" dirty="0"/>
              <a:t> </a:t>
            </a:r>
            <a:r>
              <a:rPr lang="ko-KR" altLang="en-US" sz="1050" dirty="0"/>
              <a:t>사람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9E78B6-4C10-BA26-2393-E5CB256E0D26}"/>
              </a:ext>
            </a:extLst>
          </p:cNvPr>
          <p:cNvSpPr txBox="1"/>
          <p:nvPr/>
        </p:nvSpPr>
        <p:spPr>
          <a:xfrm>
            <a:off x="400146" y="1156500"/>
            <a:ext cx="637858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b="1" i="1" dirty="0"/>
              <a:t>System</a:t>
            </a:r>
            <a:endParaRPr lang="ko-KR" altLang="en-US" sz="1400" b="1" i="1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D385686D-CE6B-7D6B-B34E-EB492EF5D842}"/>
              </a:ext>
            </a:extLst>
          </p:cNvPr>
          <p:cNvSpPr/>
          <p:nvPr/>
        </p:nvSpPr>
        <p:spPr>
          <a:xfrm>
            <a:off x="7521532" y="1501806"/>
            <a:ext cx="1999026" cy="2674956"/>
          </a:xfrm>
          <a:prstGeom prst="roundRect">
            <a:avLst>
              <a:gd name="adj" fmla="val 9701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3404A3-6FC0-C55F-2200-5BB4FF490B67}"/>
              </a:ext>
            </a:extLst>
          </p:cNvPr>
          <p:cNvSpPr txBox="1"/>
          <p:nvPr/>
        </p:nvSpPr>
        <p:spPr>
          <a:xfrm>
            <a:off x="7666032" y="1519206"/>
            <a:ext cx="803352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en-US" altLang="ko-KR" sz="1400" b="1" i="1" dirty="0"/>
              <a:t>Resource</a:t>
            </a:r>
            <a:endParaRPr lang="ko-KR" altLang="en-US" sz="1400" b="1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1AED61-BAEC-AF62-5418-E2B4722AD9C5}"/>
              </a:ext>
            </a:extLst>
          </p:cNvPr>
          <p:cNvSpPr txBox="1"/>
          <p:nvPr/>
        </p:nvSpPr>
        <p:spPr>
          <a:xfrm>
            <a:off x="8507623" y="2350125"/>
            <a:ext cx="831372" cy="44203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Knowledge</a:t>
            </a:r>
          </a:p>
          <a:p>
            <a:r>
              <a:rPr lang="en-US" altLang="ko-KR" sz="1200" dirty="0"/>
              <a:t> Human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EF8FB29B-4D24-4C30-74A7-34BB88347FC0}"/>
              </a:ext>
            </a:extLst>
          </p:cNvPr>
          <p:cNvCxnSpPr>
            <a:stCxn id="11" idx="2"/>
            <a:endCxn id="50" idx="1"/>
          </p:cNvCxnSpPr>
          <p:nvPr/>
        </p:nvCxnSpPr>
        <p:spPr>
          <a:xfrm rot="16200000" flipH="1">
            <a:off x="8360036" y="2423555"/>
            <a:ext cx="151219" cy="14395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E727EA2-50A6-2422-00BD-4004ABE05482}"/>
              </a:ext>
            </a:extLst>
          </p:cNvPr>
          <p:cNvSpPr txBox="1"/>
          <p:nvPr/>
        </p:nvSpPr>
        <p:spPr>
          <a:xfrm>
            <a:off x="7789059" y="2913667"/>
            <a:ext cx="149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Outsourcing Vendor</a:t>
            </a:r>
          </a:p>
          <a:p>
            <a:pPr algn="ctr"/>
            <a:r>
              <a:rPr lang="en-US" altLang="ko-KR" sz="1200" dirty="0"/>
              <a:t>Long List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257B73-6961-9364-A73F-D26394739CEC}"/>
              </a:ext>
            </a:extLst>
          </p:cNvPr>
          <p:cNvSpPr txBox="1"/>
          <p:nvPr/>
        </p:nvSpPr>
        <p:spPr>
          <a:xfrm>
            <a:off x="7848977" y="3493509"/>
            <a:ext cx="1344151" cy="590349"/>
          </a:xfrm>
          <a:prstGeom prst="rect">
            <a:avLst/>
          </a:prstGeom>
          <a:noFill/>
        </p:spPr>
        <p:txBody>
          <a:bodyPr wrap="square" tIns="0" bIns="36000" rtlCol="0">
            <a:spAutoFit/>
          </a:bodyPr>
          <a:lstStyle/>
          <a:p>
            <a:pPr algn="ctr"/>
            <a:r>
              <a:rPr lang="en-US" altLang="ko-KR" sz="1200" dirty="0"/>
              <a:t>Technology Classification System</a:t>
            </a:r>
            <a:endParaRPr lang="ko-KR" altLang="en-US" sz="1200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1598165-E12C-74B2-7C41-BA29B24BC7DA}"/>
              </a:ext>
            </a:extLst>
          </p:cNvPr>
          <p:cNvCxnSpPr>
            <a:stCxn id="42" idx="3"/>
            <a:endCxn id="44" idx="1"/>
          </p:cNvCxnSpPr>
          <p:nvPr/>
        </p:nvCxnSpPr>
        <p:spPr>
          <a:xfrm>
            <a:off x="3117222" y="5178671"/>
            <a:ext cx="384361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7C9028C-DBEF-04A0-D05C-784E2F7734DA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3224334" y="4865451"/>
            <a:ext cx="280812" cy="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6951A25D-8513-7C92-F7C2-CC03179160B9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>
            <a:off x="1510921" y="5031389"/>
            <a:ext cx="428221" cy="147281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62A8DFB-79E6-A017-8C22-C3EDD64A6B33}"/>
              </a:ext>
            </a:extLst>
          </p:cNvPr>
          <p:cNvCxnSpPr>
            <a:stCxn id="41" idx="3"/>
            <a:endCxn id="43" idx="1"/>
          </p:cNvCxnSpPr>
          <p:nvPr/>
        </p:nvCxnSpPr>
        <p:spPr>
          <a:xfrm flipV="1">
            <a:off x="1510921" y="4865937"/>
            <a:ext cx="399110" cy="165452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2DBB6F3-2C49-7A86-443E-295C62036D44}"/>
              </a:ext>
            </a:extLst>
          </p:cNvPr>
          <p:cNvSpPr txBox="1"/>
          <p:nvPr/>
        </p:nvSpPr>
        <p:spPr>
          <a:xfrm>
            <a:off x="157245" y="771752"/>
            <a:ext cx="1120106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b="1" i="1" dirty="0"/>
              <a:t>Environment</a:t>
            </a:r>
            <a:endParaRPr lang="ko-KR" altLang="en-US" sz="1400" b="1" i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4DFBF5-1269-2FB3-2E57-0F8CD15EA92A}"/>
              </a:ext>
            </a:extLst>
          </p:cNvPr>
          <p:cNvSpPr txBox="1"/>
          <p:nvPr/>
        </p:nvSpPr>
        <p:spPr>
          <a:xfrm>
            <a:off x="3908731" y="5626573"/>
            <a:ext cx="5200141" cy="309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ko-KR" altLang="en-US" sz="1050" dirty="0"/>
              <a:t>기업외부 환경변화에 능동적 대응하는 체계 </a:t>
            </a:r>
            <a:r>
              <a:rPr lang="en-US" altLang="ko-KR" sz="1050" dirty="0"/>
              <a:t>=&gt;</a:t>
            </a:r>
            <a:r>
              <a:rPr lang="en-US" altLang="ko-KR" sz="1200" dirty="0"/>
              <a:t> R&amp;D</a:t>
            </a:r>
            <a:r>
              <a:rPr lang="en-US" altLang="ko-KR" sz="1050" dirty="0"/>
              <a:t> </a:t>
            </a:r>
            <a:r>
              <a:rPr lang="ko-KR" altLang="en-US" sz="1050" dirty="0"/>
              <a:t>기획의</a:t>
            </a:r>
            <a:r>
              <a:rPr lang="en-US" altLang="ko-KR" sz="1050" dirty="0"/>
              <a:t> </a:t>
            </a:r>
            <a:r>
              <a:rPr lang="ko-KR" altLang="en-US" sz="1050" dirty="0"/>
              <a:t>시스템적 접근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E5CFD06-FCB2-DDDE-E6F1-28516A0C4480}"/>
              </a:ext>
            </a:extLst>
          </p:cNvPr>
          <p:cNvSpPr txBox="1"/>
          <p:nvPr/>
        </p:nvSpPr>
        <p:spPr>
          <a:xfrm>
            <a:off x="606986" y="5626573"/>
            <a:ext cx="2894597" cy="309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1200" dirty="0"/>
              <a:t>Fast Follower -&gt; First Mover ; </a:t>
            </a:r>
            <a:r>
              <a:rPr lang="ko-KR" altLang="en-US" sz="1050" dirty="0"/>
              <a:t>무한경쟁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F39AE54-D03C-D488-D196-CF65C7D698E1}"/>
              </a:ext>
            </a:extLst>
          </p:cNvPr>
          <p:cNvSpPr txBox="1"/>
          <p:nvPr/>
        </p:nvSpPr>
        <p:spPr>
          <a:xfrm>
            <a:off x="732116" y="6258218"/>
            <a:ext cx="3021737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1050" dirty="0"/>
              <a:t>평생직장</a:t>
            </a:r>
            <a:r>
              <a:rPr lang="ko-KR" altLang="en-US" sz="1200" dirty="0"/>
              <a:t> </a:t>
            </a:r>
            <a:r>
              <a:rPr lang="en-US" altLang="ko-KR" sz="1200" dirty="0"/>
              <a:t>-&gt; Career Nomad ; Agency Dilemma</a:t>
            </a:r>
            <a:endParaRPr lang="ko-KR" altLang="en-US" sz="120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452F46D-D25F-9879-EDDE-61801D23C536}"/>
              </a:ext>
            </a:extLst>
          </p:cNvPr>
          <p:cNvCxnSpPr>
            <a:cxnSpLocks/>
            <a:stCxn id="69" idx="3"/>
            <a:endCxn id="68" idx="1"/>
          </p:cNvCxnSpPr>
          <p:nvPr/>
        </p:nvCxnSpPr>
        <p:spPr>
          <a:xfrm>
            <a:off x="3501583" y="5781461"/>
            <a:ext cx="407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C8294477-FD4E-A3EE-1199-AEA2D0E1A410}"/>
              </a:ext>
            </a:extLst>
          </p:cNvPr>
          <p:cNvCxnSpPr>
            <a:cxnSpLocks/>
            <a:stCxn id="70" idx="3"/>
            <a:endCxn id="67" idx="1"/>
          </p:cNvCxnSpPr>
          <p:nvPr/>
        </p:nvCxnSpPr>
        <p:spPr>
          <a:xfrm flipV="1">
            <a:off x="3753853" y="6388360"/>
            <a:ext cx="604413" cy="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A7495F4-A1F8-1331-4156-2ED4F4694C51}"/>
              </a:ext>
            </a:extLst>
          </p:cNvPr>
          <p:cNvSpPr txBox="1"/>
          <p:nvPr/>
        </p:nvSpPr>
        <p:spPr>
          <a:xfrm>
            <a:off x="5388929" y="4779383"/>
            <a:ext cx="4055882" cy="51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Ad</a:t>
            </a:r>
            <a:r>
              <a:rPr lang="ko-KR" altLang="en-US" sz="1200" dirty="0"/>
              <a:t> </a:t>
            </a:r>
            <a:r>
              <a:rPr lang="en-US" altLang="ko-KR" sz="1200" dirty="0"/>
              <a:t>hoc Approach =&gt; Digitalized Systematic Approach</a:t>
            </a:r>
          </a:p>
          <a:p>
            <a:pPr algn="ctr"/>
            <a:r>
              <a:rPr lang="en-US" altLang="ko-KR" sz="1200" dirty="0"/>
              <a:t>(Object-Oriented</a:t>
            </a:r>
            <a:r>
              <a:rPr lang="ko-KR" altLang="en-US" sz="1200" dirty="0"/>
              <a:t> </a:t>
            </a:r>
            <a:r>
              <a:rPr lang="en-US" altLang="ko-KR" sz="1200" dirty="0"/>
              <a:t>Approach)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4E2CD6-6644-8A07-7F40-AC8A2EB4F6F3}"/>
              </a:ext>
            </a:extLst>
          </p:cNvPr>
          <p:cNvSpPr txBox="1"/>
          <p:nvPr/>
        </p:nvSpPr>
        <p:spPr>
          <a:xfrm>
            <a:off x="3911046" y="5890248"/>
            <a:ext cx="3401367" cy="309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altLang="ko-KR" sz="1200" dirty="0"/>
              <a:t>Open</a:t>
            </a:r>
            <a:r>
              <a:rPr lang="ko-KR" altLang="en-US" sz="1200" dirty="0"/>
              <a:t> </a:t>
            </a:r>
            <a:r>
              <a:rPr lang="en-US" altLang="ko-KR" sz="1200" dirty="0"/>
              <a:t>R&amp;D, Open Innovation</a:t>
            </a:r>
            <a:endParaRPr lang="ko-KR" altLang="en-US" sz="1200" dirty="0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5CD06342-26DF-CB46-70DE-89474C0EC3B5}"/>
              </a:ext>
            </a:extLst>
          </p:cNvPr>
          <p:cNvCxnSpPr>
            <a:stCxn id="69" idx="3"/>
            <a:endCxn id="53" idx="1"/>
          </p:cNvCxnSpPr>
          <p:nvPr/>
        </p:nvCxnSpPr>
        <p:spPr>
          <a:xfrm>
            <a:off x="3501583" y="5781461"/>
            <a:ext cx="409463" cy="2636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0DC6AFA-9245-F877-2E20-34956DA072DF}"/>
              </a:ext>
            </a:extLst>
          </p:cNvPr>
          <p:cNvSpPr txBox="1"/>
          <p:nvPr/>
        </p:nvSpPr>
        <p:spPr>
          <a:xfrm>
            <a:off x="4358266" y="6249860"/>
            <a:ext cx="4397283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altLang="ko-KR" sz="1200" dirty="0"/>
              <a:t>  Analog =&gt; Digital,  Redefining Role &amp; Responsibility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1F90C-E831-DBEB-74C5-1B1870E8609C}"/>
              </a:ext>
            </a:extLst>
          </p:cNvPr>
          <p:cNvSpPr txBox="1"/>
          <p:nvPr/>
        </p:nvSpPr>
        <p:spPr>
          <a:xfrm>
            <a:off x="7706938" y="4176762"/>
            <a:ext cx="1693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Open R&amp;D/Innovation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9372E-5328-A9CC-4C36-4E3BD138EF5D}"/>
              </a:ext>
            </a:extLst>
          </p:cNvPr>
          <p:cNvSpPr txBox="1"/>
          <p:nvPr/>
        </p:nvSpPr>
        <p:spPr>
          <a:xfrm>
            <a:off x="4846978" y="3043467"/>
            <a:ext cx="598913" cy="3284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Project</a:t>
            </a:r>
            <a:endParaRPr lang="ko-KR" altLang="en-US" sz="12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9D936A7-7FFC-A479-E4E6-C86B63C9ECDB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4443092" y="3207706"/>
            <a:ext cx="40388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F55DB2-933A-D562-88A7-9B369A62DF80}"/>
              </a:ext>
            </a:extLst>
          </p:cNvPr>
          <p:cNvSpPr txBox="1"/>
          <p:nvPr/>
        </p:nvSpPr>
        <p:spPr>
          <a:xfrm>
            <a:off x="6337" y="289531"/>
            <a:ext cx="487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MOT(R&amp;D Project</a:t>
            </a:r>
            <a:r>
              <a:rPr lang="ko-KR" altLang="en-US" sz="2000" dirty="0"/>
              <a:t> </a:t>
            </a:r>
            <a:r>
              <a:rPr lang="en-US" altLang="ko-KR" sz="2000" dirty="0"/>
              <a:t>Mgmt)</a:t>
            </a:r>
            <a:r>
              <a:rPr lang="ko-KR" altLang="en-US" sz="2000" dirty="0"/>
              <a:t> </a:t>
            </a:r>
            <a:r>
              <a:rPr lang="en-US" altLang="ko-KR" sz="2000" dirty="0"/>
              <a:t>System</a:t>
            </a:r>
            <a:r>
              <a:rPr lang="ko-KR" altLang="en-US" sz="2000" dirty="0"/>
              <a:t> </a:t>
            </a:r>
            <a:r>
              <a:rPr lang="en-US" altLang="ko-KR" sz="2000" dirty="0"/>
              <a:t>Overview</a:t>
            </a:r>
            <a:endParaRPr lang="ko-KR" altLang="en-US" sz="2000" dirty="0"/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5EDA25BC-7127-1E14-CCED-80925607AD55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43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8C579-03CE-6886-F836-806938507CBC}"/>
              </a:ext>
            </a:extLst>
          </p:cNvPr>
          <p:cNvSpPr txBox="1"/>
          <p:nvPr/>
        </p:nvSpPr>
        <p:spPr>
          <a:xfrm>
            <a:off x="7618461" y="2110149"/>
            <a:ext cx="1490411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Internal/External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B1ED8-8C8C-70B1-9218-0F961415DCB4}"/>
              </a:ext>
            </a:extLst>
          </p:cNvPr>
          <p:cNvSpPr txBox="1"/>
          <p:nvPr/>
        </p:nvSpPr>
        <p:spPr>
          <a:xfrm>
            <a:off x="7904865" y="1704817"/>
            <a:ext cx="1205514" cy="184666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200" i="1" dirty="0"/>
              <a:t>(Managed Entity)</a:t>
            </a:r>
            <a:endParaRPr lang="ko-KR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042289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DA6D4-CE8E-D6B9-0BF0-B849A8C7C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9EE0F42B-B82D-62C8-D2D1-C49080479A7F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44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FD025-3BBD-D3DE-0E86-F1FD53AEAD55}"/>
              </a:ext>
            </a:extLst>
          </p:cNvPr>
          <p:cNvSpPr txBox="1"/>
          <p:nvPr/>
        </p:nvSpPr>
        <p:spPr>
          <a:xfrm>
            <a:off x="664062" y="5411935"/>
            <a:ext cx="852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Source</a:t>
            </a:r>
          </a:p>
          <a:p>
            <a:pPr algn="ctr"/>
            <a:r>
              <a:rPr lang="en-US" altLang="ko-KR" sz="1400" dirty="0"/>
              <a:t>Web Site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88C7E-577A-5F3D-1FFF-75B67D501737}"/>
              </a:ext>
            </a:extLst>
          </p:cNvPr>
          <p:cNvSpPr txBox="1"/>
          <p:nvPr/>
        </p:nvSpPr>
        <p:spPr>
          <a:xfrm>
            <a:off x="1909306" y="5413780"/>
            <a:ext cx="902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Crawling</a:t>
            </a:r>
          </a:p>
          <a:p>
            <a:pPr algn="ctr"/>
            <a:r>
              <a:rPr lang="ko-KR" altLang="en-US" sz="1400" dirty="0"/>
              <a:t>정보수집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6BB3A-A914-147D-FF71-37042C79EDE2}"/>
              </a:ext>
            </a:extLst>
          </p:cNvPr>
          <p:cNvSpPr txBox="1"/>
          <p:nvPr/>
        </p:nvSpPr>
        <p:spPr>
          <a:xfrm>
            <a:off x="2474178" y="4207528"/>
            <a:ext cx="8595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Manual</a:t>
            </a:r>
          </a:p>
          <a:p>
            <a:r>
              <a:rPr lang="en-US" altLang="ko-KR" sz="1400" dirty="0"/>
              <a:t>API</a:t>
            </a:r>
          </a:p>
          <a:p>
            <a:r>
              <a:rPr lang="en-US" altLang="ko-KR" sz="1400" dirty="0"/>
              <a:t>Static</a:t>
            </a:r>
          </a:p>
          <a:p>
            <a:r>
              <a:rPr lang="en-US" altLang="ko-KR" sz="1400" dirty="0"/>
              <a:t>Dynamic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26598-2E7F-ECD0-28BB-28EF96BB516E}"/>
              </a:ext>
            </a:extLst>
          </p:cNvPr>
          <p:cNvSpPr txBox="1"/>
          <p:nvPr/>
        </p:nvSpPr>
        <p:spPr>
          <a:xfrm>
            <a:off x="3549568" y="551965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/>
              <a:t>전처리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176BFA-F45B-06F3-5D88-C6588E36F04B}"/>
              </a:ext>
            </a:extLst>
          </p:cNvPr>
          <p:cNvSpPr txBox="1"/>
          <p:nvPr/>
        </p:nvSpPr>
        <p:spPr>
          <a:xfrm>
            <a:off x="5152071" y="4943966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분류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4ED247-379E-AE6E-71D4-2B23BB5383DD}"/>
              </a:ext>
            </a:extLst>
          </p:cNvPr>
          <p:cNvSpPr txBox="1"/>
          <p:nvPr/>
        </p:nvSpPr>
        <p:spPr>
          <a:xfrm>
            <a:off x="4004407" y="4268139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정제</a:t>
            </a:r>
            <a:endParaRPr lang="en-US" altLang="ko-KR" sz="1400" dirty="0"/>
          </a:p>
          <a:p>
            <a:pPr algn="ctr"/>
            <a:r>
              <a:rPr lang="ko-KR" altLang="en-US" sz="1400" dirty="0"/>
              <a:t>변환</a:t>
            </a:r>
            <a:endParaRPr lang="en-US" altLang="ko-KR" sz="1400" dirty="0"/>
          </a:p>
          <a:p>
            <a:pPr algn="ctr"/>
            <a:r>
              <a:rPr lang="ko-KR" altLang="en-US" sz="1400" dirty="0"/>
              <a:t>축소</a:t>
            </a:r>
            <a:endParaRPr lang="en-US" altLang="ko-KR" sz="1400" dirty="0"/>
          </a:p>
          <a:p>
            <a:pPr algn="ctr"/>
            <a:r>
              <a:rPr lang="ko-KR" altLang="en-US" sz="1400" dirty="0"/>
              <a:t>통합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F7D61B-EE4A-8A77-2096-CA713EF2CE1F}"/>
              </a:ext>
            </a:extLst>
          </p:cNvPr>
          <p:cNvSpPr txBox="1"/>
          <p:nvPr/>
        </p:nvSpPr>
        <p:spPr>
          <a:xfrm>
            <a:off x="5540603" y="405225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표준분류코드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9E488E-A809-9107-143C-93E6C4763BCD}"/>
              </a:ext>
            </a:extLst>
          </p:cNvPr>
          <p:cNvSpPr txBox="1"/>
          <p:nvPr/>
        </p:nvSpPr>
        <p:spPr>
          <a:xfrm>
            <a:off x="7894397" y="4943966"/>
            <a:ext cx="1175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전략</a:t>
            </a:r>
            <a:r>
              <a:rPr lang="en-US" altLang="ko-KR" sz="1400" dirty="0"/>
              <a:t>/Project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17B300-484F-CAC8-8F17-1622A5BD6168}"/>
              </a:ext>
            </a:extLst>
          </p:cNvPr>
          <p:cNvSpPr txBox="1"/>
          <p:nvPr/>
        </p:nvSpPr>
        <p:spPr>
          <a:xfrm>
            <a:off x="6595159" y="494396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분류코드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04B638-B479-AA24-754E-C9D07891EEB1}"/>
              </a:ext>
            </a:extLst>
          </p:cNvPr>
          <p:cNvSpPr txBox="1"/>
          <p:nvPr/>
        </p:nvSpPr>
        <p:spPr>
          <a:xfrm>
            <a:off x="8211916" y="5989622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검토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FBAAA9-752D-59CA-8031-F6C5CB7359A3}"/>
              </a:ext>
            </a:extLst>
          </p:cNvPr>
          <p:cNvSpPr txBox="1"/>
          <p:nvPr/>
        </p:nvSpPr>
        <p:spPr>
          <a:xfrm>
            <a:off x="5161697" y="5989450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DF6060-D679-89D9-AAAF-8F1D23429BCB}"/>
              </a:ext>
            </a:extLst>
          </p:cNvPr>
          <p:cNvSpPr txBox="1"/>
          <p:nvPr/>
        </p:nvSpPr>
        <p:spPr>
          <a:xfrm>
            <a:off x="6207982" y="5989450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전략수립</a:t>
            </a:r>
            <a:r>
              <a:rPr lang="en-US" altLang="ko-KR" sz="1400" dirty="0"/>
              <a:t>/Update</a:t>
            </a:r>
            <a:endParaRPr lang="ko-KR" altLang="en-US" sz="14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5C3ADC3-3D85-04E8-44A4-2B63774721D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516283" y="5673545"/>
            <a:ext cx="393023" cy="1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E2FC28C-E63E-289E-9371-762308732A8E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2812118" y="5673544"/>
            <a:ext cx="737450" cy="1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F72BDFC-D324-8730-73B1-AE1DD10F8ED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4272843" y="5097855"/>
            <a:ext cx="879228" cy="57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81ACCA-0024-2EB5-CC59-7B8F6BCE1D42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>
            <a:off x="4272843" y="5673544"/>
            <a:ext cx="888854" cy="469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0EAC656-4BE4-19FF-7D9F-416B1C5EE87A}"/>
              </a:ext>
            </a:extLst>
          </p:cNvPr>
          <p:cNvCxnSpPr>
            <a:stCxn id="15" idx="1"/>
            <a:endCxn id="16" idx="3"/>
          </p:cNvCxnSpPr>
          <p:nvPr/>
        </p:nvCxnSpPr>
        <p:spPr>
          <a:xfrm flipH="1">
            <a:off x="7497970" y="5097855"/>
            <a:ext cx="396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E668DA3-537C-C1C1-122D-3E33BE986BD9}"/>
              </a:ext>
            </a:extLst>
          </p:cNvPr>
          <p:cNvCxnSpPr>
            <a:stCxn id="14" idx="2"/>
            <a:endCxn id="12" idx="0"/>
          </p:cNvCxnSpPr>
          <p:nvPr/>
        </p:nvCxnSpPr>
        <p:spPr>
          <a:xfrm flipH="1">
            <a:off x="5423941" y="4360035"/>
            <a:ext cx="747604" cy="58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8BEEC76-A7FE-7AF5-A5D4-EB4F9DEC6E9E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>
            <a:off x="6171545" y="4360035"/>
            <a:ext cx="875020" cy="58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8EAB1CA-5B35-766D-8369-0634452ABF9A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8482347" y="5251743"/>
            <a:ext cx="1439" cy="737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350B35E-A7A7-8060-9E7E-0F1E71CFAB07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705437" y="6143339"/>
            <a:ext cx="50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FF752DF-8DCC-D0BE-ED98-45FBA7C9A098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5695811" y="5097855"/>
            <a:ext cx="8993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02533E4-A1C1-8FF4-F89B-E8280E95ABD2}"/>
              </a:ext>
            </a:extLst>
          </p:cNvPr>
          <p:cNvCxnSpPr>
            <a:stCxn id="17" idx="1"/>
            <a:endCxn id="19" idx="3"/>
          </p:cNvCxnSpPr>
          <p:nvPr/>
        </p:nvCxnSpPr>
        <p:spPr>
          <a:xfrm flipH="1" flipV="1">
            <a:off x="7750392" y="6143339"/>
            <a:ext cx="461524" cy="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302DB6-4AA7-8D11-5CBC-93978670FE6B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rot="5400000" flipH="1" flipV="1">
            <a:off x="2052846" y="4992448"/>
            <a:ext cx="729198" cy="11346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0E4E588-02C7-E88F-CAD4-2002873EC0A5}"/>
              </a:ext>
            </a:extLst>
          </p:cNvPr>
          <p:cNvCxnSpPr>
            <a:cxnSpLocks/>
            <a:stCxn id="11" idx="0"/>
            <a:endCxn id="13" idx="1"/>
          </p:cNvCxnSpPr>
          <p:nvPr/>
        </p:nvCxnSpPr>
        <p:spPr>
          <a:xfrm rot="5400000" flipH="1" flipV="1">
            <a:off x="3570575" y="5085824"/>
            <a:ext cx="774462" cy="93201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77C20D9-1CC7-20F0-4CE2-227FB0FEDC04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26F0F7-67D7-6F85-FEB1-8331A03F354A}"/>
              </a:ext>
            </a:extLst>
          </p:cNvPr>
          <p:cNvSpPr txBox="1"/>
          <p:nvPr/>
        </p:nvSpPr>
        <p:spPr>
          <a:xfrm>
            <a:off x="12904" y="322155"/>
            <a:ext cx="2466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Artificial Intelligence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85373-11CE-A1FF-B80D-57809893FAAE}"/>
              </a:ext>
            </a:extLst>
          </p:cNvPr>
          <p:cNvSpPr txBox="1"/>
          <p:nvPr/>
        </p:nvSpPr>
        <p:spPr>
          <a:xfrm>
            <a:off x="3224515" y="1761532"/>
            <a:ext cx="1045342" cy="324498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400" b="1" dirty="0"/>
              <a:t>Intelligence</a:t>
            </a:r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ED85A8-2874-74B9-17AA-06F41B1FB8F3}"/>
              </a:ext>
            </a:extLst>
          </p:cNvPr>
          <p:cNvSpPr txBox="1"/>
          <p:nvPr/>
        </p:nvSpPr>
        <p:spPr>
          <a:xfrm>
            <a:off x="7526550" y="1761531"/>
            <a:ext cx="1131133" cy="324498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400" dirty="0"/>
              <a:t>Project (Pool)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B83C87-37D0-D0DC-6D76-633331311A92}"/>
              </a:ext>
            </a:extLst>
          </p:cNvPr>
          <p:cNvSpPr txBox="1"/>
          <p:nvPr/>
        </p:nvSpPr>
        <p:spPr>
          <a:xfrm>
            <a:off x="5472492" y="1671462"/>
            <a:ext cx="845351" cy="509164"/>
          </a:xfrm>
          <a:prstGeom prst="rect">
            <a:avLst/>
          </a:prstGeom>
          <a:noFill/>
        </p:spPr>
        <p:txBody>
          <a:bodyPr wrap="none" lIns="36000" tIns="36000" rIns="36000" bIns="72000" rtlCol="0" anchor="ctr">
            <a:spAutoFit/>
          </a:bodyPr>
          <a:lstStyle/>
          <a:p>
            <a:pPr algn="ctr"/>
            <a:r>
              <a:rPr lang="en-US" altLang="ko-KR" sz="1400" dirty="0"/>
              <a:t>Strategy</a:t>
            </a:r>
          </a:p>
          <a:p>
            <a:pPr algn="ctr"/>
            <a:r>
              <a:rPr lang="en-US" altLang="ko-KR" sz="1200" dirty="0"/>
              <a:t>(PRM,TRM)</a:t>
            </a:r>
            <a:endParaRPr lang="ko-KR" altLang="en-US" sz="12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5DE20C2-B62E-BDD4-768F-BF2754FF0A4C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4269857" y="1923781"/>
            <a:ext cx="1202635" cy="22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3D11718-1BA0-6469-C338-E7CFFE65C102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6317843" y="1923780"/>
            <a:ext cx="1208707" cy="226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27AEB41-98AA-660D-9195-FC789D0D8FA9}"/>
              </a:ext>
            </a:extLst>
          </p:cNvPr>
          <p:cNvSpPr txBox="1"/>
          <p:nvPr/>
        </p:nvSpPr>
        <p:spPr>
          <a:xfrm>
            <a:off x="1123798" y="1638420"/>
            <a:ext cx="1079390" cy="539942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400" b="1" dirty="0"/>
              <a:t>Raw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Data,</a:t>
            </a:r>
          </a:p>
          <a:p>
            <a:pPr algn="ctr"/>
            <a:r>
              <a:rPr lang="en-US" altLang="ko-KR" sz="1400" b="1" dirty="0"/>
              <a:t>Information</a:t>
            </a:r>
            <a:endParaRPr lang="ko-KR" altLang="en-US" sz="1400" b="1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0345F44-157D-26DC-55AE-2EB00456B195}"/>
              </a:ext>
            </a:extLst>
          </p:cNvPr>
          <p:cNvCxnSpPr>
            <a:cxnSpLocks/>
            <a:stCxn id="23" idx="3"/>
            <a:endCxn id="3" idx="1"/>
          </p:cNvCxnSpPr>
          <p:nvPr/>
        </p:nvCxnSpPr>
        <p:spPr>
          <a:xfrm>
            <a:off x="2203188" y="1908391"/>
            <a:ext cx="1021327" cy="153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F66CA5A-EBA7-BAA2-02E4-FF787D9CA1D1}"/>
              </a:ext>
            </a:extLst>
          </p:cNvPr>
          <p:cNvSpPr/>
          <p:nvPr/>
        </p:nvSpPr>
        <p:spPr>
          <a:xfrm>
            <a:off x="5161697" y="1617252"/>
            <a:ext cx="3827551" cy="66050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8157C8-2CFA-0F2D-3560-7AD73BB4AFC8}"/>
              </a:ext>
            </a:extLst>
          </p:cNvPr>
          <p:cNvSpPr txBox="1"/>
          <p:nvPr/>
        </p:nvSpPr>
        <p:spPr>
          <a:xfrm>
            <a:off x="6450645" y="1439380"/>
            <a:ext cx="83548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Updated</a:t>
            </a:r>
            <a:endParaRPr lang="ko-KR" altLang="en-US" sz="140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CAFF2D5-B51C-2B8A-AF36-2508E0575F52}"/>
              </a:ext>
            </a:extLst>
          </p:cNvPr>
          <p:cNvSpPr/>
          <p:nvPr/>
        </p:nvSpPr>
        <p:spPr>
          <a:xfrm>
            <a:off x="850321" y="1341546"/>
            <a:ext cx="8219975" cy="110816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413ED5-D558-337D-02DD-289AF357EE9C}"/>
              </a:ext>
            </a:extLst>
          </p:cNvPr>
          <p:cNvSpPr txBox="1"/>
          <p:nvPr/>
        </p:nvSpPr>
        <p:spPr>
          <a:xfrm>
            <a:off x="1459214" y="3112516"/>
            <a:ext cx="6785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적용분야 </a:t>
            </a:r>
            <a:r>
              <a:rPr lang="en-US" altLang="ko-KR" sz="1600" dirty="0"/>
              <a:t>; </a:t>
            </a:r>
            <a:r>
              <a:rPr lang="ko-KR" altLang="en-US" sz="1600" dirty="0"/>
              <a:t>전략수립 및 </a:t>
            </a:r>
            <a:r>
              <a:rPr lang="en-US" altLang="ko-KR" sz="1600" dirty="0"/>
              <a:t>Update</a:t>
            </a:r>
            <a:r>
              <a:rPr lang="ko-KR" altLang="en-US" sz="1600" dirty="0"/>
              <a:t>를 위한 내부 및 외부 환경 정보 수집 및 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07A192-F241-2D99-A08D-4803C02DA15C}"/>
              </a:ext>
            </a:extLst>
          </p:cNvPr>
          <p:cNvSpPr txBox="1"/>
          <p:nvPr/>
        </p:nvSpPr>
        <p:spPr>
          <a:xfrm>
            <a:off x="1364701" y="2712261"/>
            <a:ext cx="697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반복적 활동</a:t>
            </a:r>
            <a:r>
              <a:rPr lang="en-US" altLang="ko-KR" sz="1600" dirty="0"/>
              <a:t>,  </a:t>
            </a:r>
            <a:r>
              <a:rPr lang="ko-KR" altLang="en-US" sz="1600" dirty="0"/>
              <a:t>수행자 능력에 대한 편차 최소화</a:t>
            </a:r>
            <a:r>
              <a:rPr lang="en-US" altLang="ko-KR" sz="1600" dirty="0"/>
              <a:t>,  </a:t>
            </a:r>
            <a:r>
              <a:rPr lang="ko-KR" altLang="en-US" sz="1600" dirty="0"/>
              <a:t>전문성</a:t>
            </a:r>
            <a:r>
              <a:rPr lang="en-US" altLang="ko-KR" sz="1600" dirty="0"/>
              <a:t> </a:t>
            </a:r>
            <a:r>
              <a:rPr lang="ko-KR" altLang="en-US" sz="1600" dirty="0"/>
              <a:t> 및 </a:t>
            </a:r>
            <a:r>
              <a:rPr lang="en-US" altLang="ko-KR" sz="1600" dirty="0"/>
              <a:t>Upgrade </a:t>
            </a:r>
            <a:r>
              <a:rPr lang="ko-KR" altLang="en-US" sz="1600" dirty="0"/>
              <a:t>체계 구축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69DE4-EDDA-30E1-A715-494245804ADC}"/>
              </a:ext>
            </a:extLst>
          </p:cNvPr>
          <p:cNvSpPr txBox="1"/>
          <p:nvPr/>
        </p:nvSpPr>
        <p:spPr>
          <a:xfrm>
            <a:off x="689067" y="3719922"/>
            <a:ext cx="100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[Process]</a:t>
            </a:r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DC8105-C1E3-5B03-C515-ABC1B16A8AEA}"/>
              </a:ext>
            </a:extLst>
          </p:cNvPr>
          <p:cNvSpPr txBox="1"/>
          <p:nvPr/>
        </p:nvSpPr>
        <p:spPr>
          <a:xfrm>
            <a:off x="708318" y="910659"/>
            <a:ext cx="1047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400" dirty="0"/>
              <a:t>적용범위</a:t>
            </a:r>
            <a:r>
              <a:rPr lang="en-US" altLang="ko-KR" sz="1600" dirty="0"/>
              <a:t>]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49094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AD294-0CAB-96D9-5E99-CED5550B0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C29BF4-299A-A5A2-8807-64B8B5B43607}"/>
              </a:ext>
            </a:extLst>
          </p:cNvPr>
          <p:cNvSpPr txBox="1"/>
          <p:nvPr/>
        </p:nvSpPr>
        <p:spPr>
          <a:xfrm>
            <a:off x="1670176" y="184094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Identifying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F2F26-325E-A022-9E0A-CB7ABD9E5568}"/>
              </a:ext>
            </a:extLst>
          </p:cNvPr>
          <p:cNvSpPr txBox="1"/>
          <p:nvPr/>
        </p:nvSpPr>
        <p:spPr>
          <a:xfrm>
            <a:off x="1711050" y="2590094"/>
            <a:ext cx="94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Gathering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73485-A0E9-EFB1-C37A-22C0DFE4828A}"/>
              </a:ext>
            </a:extLst>
          </p:cNvPr>
          <p:cNvSpPr txBox="1"/>
          <p:nvPr/>
        </p:nvSpPr>
        <p:spPr>
          <a:xfrm>
            <a:off x="1608457" y="4104264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Categorizing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01652-3F68-26C0-8F0F-AC55D5A39135}"/>
              </a:ext>
            </a:extLst>
          </p:cNvPr>
          <p:cNvSpPr txBox="1"/>
          <p:nvPr/>
        </p:nvSpPr>
        <p:spPr>
          <a:xfrm>
            <a:off x="1262010" y="4956796"/>
            <a:ext cx="940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Analyzing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063EA-F091-59BE-7125-E0928214BD91}"/>
              </a:ext>
            </a:extLst>
          </p:cNvPr>
          <p:cNvSpPr txBox="1"/>
          <p:nvPr/>
        </p:nvSpPr>
        <p:spPr>
          <a:xfrm>
            <a:off x="2190482" y="4968194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Assessing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536B3-C548-AA97-49D9-68A565C4EB95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21BDF4-F7A6-80A2-093C-5F438A73F305}"/>
              </a:ext>
            </a:extLst>
          </p:cNvPr>
          <p:cNvSpPr txBox="1"/>
          <p:nvPr/>
        </p:nvSpPr>
        <p:spPr>
          <a:xfrm>
            <a:off x="6732075" y="4433645"/>
            <a:ext cx="1285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Tagging</a:t>
            </a:r>
          </a:p>
          <a:p>
            <a:pPr algn="ctr"/>
            <a:r>
              <a:rPr lang="en-US" altLang="ko-KR" sz="1400" dirty="0"/>
              <a:t>(Categorizing)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725169-257F-B3AF-4BDB-8BB4BACE8EEC}"/>
              </a:ext>
            </a:extLst>
          </p:cNvPr>
          <p:cNvSpPr txBox="1"/>
          <p:nvPr/>
        </p:nvSpPr>
        <p:spPr>
          <a:xfrm>
            <a:off x="4228716" y="5621081"/>
            <a:ext cx="12430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Strategy</a:t>
            </a:r>
          </a:p>
          <a:p>
            <a:pPr algn="ctr"/>
            <a:r>
              <a:rPr lang="en-US" altLang="ko-KR" sz="1400" dirty="0"/>
              <a:t>PRM, TRM</a:t>
            </a:r>
          </a:p>
          <a:p>
            <a:pPr algn="ctr"/>
            <a:r>
              <a:rPr lang="en-US" altLang="ko-KR" sz="1400" dirty="0"/>
              <a:t>Project (Pool)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E0F796-70B4-C2DB-CE23-6A46226714D2}"/>
              </a:ext>
            </a:extLst>
          </p:cNvPr>
          <p:cNvSpPr txBox="1"/>
          <p:nvPr/>
        </p:nvSpPr>
        <p:spPr>
          <a:xfrm>
            <a:off x="1023630" y="887696"/>
            <a:ext cx="7202614" cy="375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ko-KR" altLang="en-US" sz="1400" dirty="0"/>
              <a:t>인공지능 기술을 적용하여 개인 편차를 없애고</a:t>
            </a:r>
            <a:r>
              <a:rPr lang="en-US" altLang="ko-KR" sz="1400" dirty="0"/>
              <a:t>, </a:t>
            </a:r>
            <a:r>
              <a:rPr lang="ko-KR" altLang="en-US" sz="1400" dirty="0"/>
              <a:t>업무 수행능력에 대한 체계적</a:t>
            </a:r>
            <a:r>
              <a:rPr lang="en-US" altLang="ko-KR" sz="1400" dirty="0"/>
              <a:t>, </a:t>
            </a:r>
            <a:r>
              <a:rPr lang="ko-KR" altLang="en-US" sz="1400" dirty="0"/>
              <a:t>지속적 향상</a:t>
            </a: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5B420-1D99-AABC-B72A-50BBDDDC9264}"/>
              </a:ext>
            </a:extLst>
          </p:cNvPr>
          <p:cNvSpPr txBox="1"/>
          <p:nvPr/>
        </p:nvSpPr>
        <p:spPr>
          <a:xfrm>
            <a:off x="12904" y="322155"/>
            <a:ext cx="224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Artificial Intelligence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FDBCB-91DB-B3B0-C902-0FD5A26271E8}"/>
              </a:ext>
            </a:extLst>
          </p:cNvPr>
          <p:cNvSpPr txBox="1"/>
          <p:nvPr/>
        </p:nvSpPr>
        <p:spPr>
          <a:xfrm>
            <a:off x="1761335" y="3340528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Filtering</a:t>
            </a:r>
            <a:endParaRPr lang="ko-KR" altLang="en-US" sz="1400" dirty="0"/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E1CEBBF8-73F8-3516-BD67-590F7AB8ED2B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45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F34E8-92BA-B26A-33F5-C555ECC3ADF3}"/>
              </a:ext>
            </a:extLst>
          </p:cNvPr>
          <p:cNvSpPr txBox="1"/>
          <p:nvPr/>
        </p:nvSpPr>
        <p:spPr>
          <a:xfrm>
            <a:off x="1307403" y="5799697"/>
            <a:ext cx="17534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Formulate &amp; Update 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CA656-CAD7-56DA-5A6F-07B63963C455}"/>
              </a:ext>
            </a:extLst>
          </p:cNvPr>
          <p:cNvSpPr txBox="1"/>
          <p:nvPr/>
        </p:nvSpPr>
        <p:spPr>
          <a:xfrm>
            <a:off x="4041926" y="2682495"/>
            <a:ext cx="1614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Raw</a:t>
            </a:r>
            <a:r>
              <a:rPr lang="ko-KR" altLang="en-US" sz="1400" dirty="0"/>
              <a:t> </a:t>
            </a:r>
            <a:r>
              <a:rPr lang="en-US" altLang="ko-KR" sz="1400" dirty="0"/>
              <a:t>Data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6E1488-0D97-2BA6-EB76-EBB14596CB63}"/>
              </a:ext>
            </a:extLst>
          </p:cNvPr>
          <p:cNvSpPr txBox="1"/>
          <p:nvPr/>
        </p:nvSpPr>
        <p:spPr>
          <a:xfrm>
            <a:off x="4271089" y="4931003"/>
            <a:ext cx="117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Intelligence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B949CF-F2FD-9086-40C6-0F09AC4C2EFD}"/>
              </a:ext>
            </a:extLst>
          </p:cNvPr>
          <p:cNvSpPr txBox="1"/>
          <p:nvPr/>
        </p:nvSpPr>
        <p:spPr>
          <a:xfrm>
            <a:off x="4039726" y="3834370"/>
            <a:ext cx="1614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Information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98FE9A-CAF2-11D5-7663-A5D0CD302BA5}"/>
              </a:ext>
            </a:extLst>
          </p:cNvPr>
          <p:cNvSpPr txBox="1"/>
          <p:nvPr/>
        </p:nvSpPr>
        <p:spPr>
          <a:xfrm>
            <a:off x="4039726" y="2016839"/>
            <a:ext cx="1614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Source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3F7FA7-D41E-42B8-C4E3-170B690F82FA}"/>
              </a:ext>
            </a:extLst>
          </p:cNvPr>
          <p:cNvSpPr txBox="1"/>
          <p:nvPr/>
        </p:nvSpPr>
        <p:spPr>
          <a:xfrm>
            <a:off x="6778952" y="5426910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Summarizing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1CB3F2-2F33-743F-D453-D8CFB735BF9B}"/>
              </a:ext>
            </a:extLst>
          </p:cNvPr>
          <p:cNvSpPr txBox="1"/>
          <p:nvPr/>
        </p:nvSpPr>
        <p:spPr>
          <a:xfrm>
            <a:off x="6961694" y="3793509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Filtering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A35DE0-BA68-BB08-7A10-72F2E0B02307}"/>
              </a:ext>
            </a:extLst>
          </p:cNvPr>
          <p:cNvSpPr txBox="1"/>
          <p:nvPr/>
        </p:nvSpPr>
        <p:spPr>
          <a:xfrm>
            <a:off x="6941730" y="2635857"/>
            <a:ext cx="866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Crawling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A36A6F-09F7-045F-B39F-0DEA22A25134}"/>
              </a:ext>
            </a:extLst>
          </p:cNvPr>
          <p:cNvSpPr txBox="1"/>
          <p:nvPr/>
        </p:nvSpPr>
        <p:spPr>
          <a:xfrm>
            <a:off x="6745513" y="3253368"/>
            <a:ext cx="1271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Preprocessing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808F262-2143-C44B-16FE-09154CB0956D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2182493" y="2148721"/>
            <a:ext cx="3" cy="441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0BB322B-235A-80C7-7C1E-FD94A9C61961}"/>
              </a:ext>
            </a:extLst>
          </p:cNvPr>
          <p:cNvCxnSpPr>
            <a:stCxn id="4" idx="2"/>
            <a:endCxn id="15" idx="0"/>
          </p:cNvCxnSpPr>
          <p:nvPr/>
        </p:nvCxnSpPr>
        <p:spPr>
          <a:xfrm flipH="1">
            <a:off x="2180681" y="2897871"/>
            <a:ext cx="1812" cy="442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32878AC-67B2-C3A7-9B6C-1D9D1FFDB6C9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2180681" y="3648305"/>
            <a:ext cx="1812" cy="455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76D8DB9-41E5-43D1-B1B4-15E0D4364298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1732460" y="4412041"/>
            <a:ext cx="450033" cy="544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4A5AB33-33ED-1FC3-8CE8-5A62DF48B8F3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2182493" y="4412041"/>
            <a:ext cx="473822" cy="556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89E1AD8-E4C6-C31F-A2BD-6E51811552CD}"/>
              </a:ext>
            </a:extLst>
          </p:cNvPr>
          <p:cNvCxnSpPr>
            <a:stCxn id="9" idx="2"/>
            <a:endCxn id="14" idx="0"/>
          </p:cNvCxnSpPr>
          <p:nvPr/>
        </p:nvCxnSpPr>
        <p:spPr>
          <a:xfrm flipH="1">
            <a:off x="2184121" y="5275971"/>
            <a:ext cx="472194" cy="523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F231714F-FDE7-B977-AD56-C7519B732EA1}"/>
              </a:ext>
            </a:extLst>
          </p:cNvPr>
          <p:cNvCxnSpPr>
            <a:stCxn id="7" idx="2"/>
            <a:endCxn id="14" idx="0"/>
          </p:cNvCxnSpPr>
          <p:nvPr/>
        </p:nvCxnSpPr>
        <p:spPr>
          <a:xfrm>
            <a:off x="1732460" y="5264573"/>
            <a:ext cx="451661" cy="535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5207E2C-DE64-130C-06F9-D0F672B91BCB}"/>
              </a:ext>
            </a:extLst>
          </p:cNvPr>
          <p:cNvSpPr txBox="1"/>
          <p:nvPr/>
        </p:nvSpPr>
        <p:spPr>
          <a:xfrm>
            <a:off x="6771061" y="1999736"/>
            <a:ext cx="1207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Search Query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6CA42-F26A-3217-7DA3-448BDF2B7EC7}"/>
              </a:ext>
            </a:extLst>
          </p:cNvPr>
          <p:cNvSpPr txBox="1"/>
          <p:nvPr/>
        </p:nvSpPr>
        <p:spPr>
          <a:xfrm>
            <a:off x="1395748" y="1333023"/>
            <a:ext cx="161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Activity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7B64206-C155-A81B-F63F-2DF7F63128E8}"/>
              </a:ext>
            </a:extLst>
          </p:cNvPr>
          <p:cNvSpPr/>
          <p:nvPr/>
        </p:nvSpPr>
        <p:spPr>
          <a:xfrm>
            <a:off x="1106910" y="1671577"/>
            <a:ext cx="2242473" cy="4806518"/>
          </a:xfrm>
          <a:prstGeom prst="roundRect">
            <a:avLst>
              <a:gd name="adj" fmla="val 1065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208CB-6CE6-E584-4FB8-EEF8F396597B}"/>
              </a:ext>
            </a:extLst>
          </p:cNvPr>
          <p:cNvSpPr txBox="1"/>
          <p:nvPr/>
        </p:nvSpPr>
        <p:spPr>
          <a:xfrm>
            <a:off x="4051933" y="1333023"/>
            <a:ext cx="161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Entity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EBDABEE-2A27-2311-883B-8AE5A2C36F25}"/>
              </a:ext>
            </a:extLst>
          </p:cNvPr>
          <p:cNvSpPr/>
          <p:nvPr/>
        </p:nvSpPr>
        <p:spPr>
          <a:xfrm>
            <a:off x="3763095" y="1671577"/>
            <a:ext cx="2242473" cy="4806518"/>
          </a:xfrm>
          <a:prstGeom prst="roundRect">
            <a:avLst>
              <a:gd name="adj" fmla="val 1065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98C1F7-8899-89A9-8F53-34081DCAB22E}"/>
              </a:ext>
            </a:extLst>
          </p:cNvPr>
          <p:cNvSpPr txBox="1"/>
          <p:nvPr/>
        </p:nvSpPr>
        <p:spPr>
          <a:xfrm>
            <a:off x="6571037" y="1333023"/>
            <a:ext cx="161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A.I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E6379E3-ED8B-BBDB-325B-E5841F5492BC}"/>
              </a:ext>
            </a:extLst>
          </p:cNvPr>
          <p:cNvSpPr/>
          <p:nvPr/>
        </p:nvSpPr>
        <p:spPr>
          <a:xfrm>
            <a:off x="6282199" y="1671577"/>
            <a:ext cx="2242473" cy="4806518"/>
          </a:xfrm>
          <a:prstGeom prst="roundRect">
            <a:avLst>
              <a:gd name="adj" fmla="val 1065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원통형 18">
            <a:extLst>
              <a:ext uri="{FF2B5EF4-FFF2-40B4-BE49-F238E27FC236}">
                <a16:creationId xmlns:a16="http://schemas.microsoft.com/office/drawing/2014/main" id="{4CA9099D-BEA1-A55E-2817-3A8C9FF01B95}"/>
              </a:ext>
            </a:extLst>
          </p:cNvPr>
          <p:cNvSpPr/>
          <p:nvPr/>
        </p:nvSpPr>
        <p:spPr>
          <a:xfrm>
            <a:off x="4051933" y="3621505"/>
            <a:ext cx="1614322" cy="726194"/>
          </a:xfrm>
          <a:prstGeom prst="ca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2" name="원통형 21">
            <a:extLst>
              <a:ext uri="{FF2B5EF4-FFF2-40B4-BE49-F238E27FC236}">
                <a16:creationId xmlns:a16="http://schemas.microsoft.com/office/drawing/2014/main" id="{413461C5-468D-23CB-D0F8-3286AE3D42F0}"/>
              </a:ext>
            </a:extLst>
          </p:cNvPr>
          <p:cNvSpPr/>
          <p:nvPr/>
        </p:nvSpPr>
        <p:spPr>
          <a:xfrm>
            <a:off x="4043024" y="2426648"/>
            <a:ext cx="1614322" cy="726194"/>
          </a:xfrm>
          <a:prstGeom prst="ca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사각형: 모서리가 접힌 도형 27">
            <a:extLst>
              <a:ext uri="{FF2B5EF4-FFF2-40B4-BE49-F238E27FC236}">
                <a16:creationId xmlns:a16="http://schemas.microsoft.com/office/drawing/2014/main" id="{814B95A6-1CC4-1817-A7D7-501E618C6259}"/>
              </a:ext>
            </a:extLst>
          </p:cNvPr>
          <p:cNvSpPr/>
          <p:nvPr/>
        </p:nvSpPr>
        <p:spPr>
          <a:xfrm>
            <a:off x="4119613" y="4737099"/>
            <a:ext cx="1534435" cy="768628"/>
          </a:xfrm>
          <a:prstGeom prst="foldedCorne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05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F1C0A-F04B-44D7-67CC-8A5A7078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5E463B4-D58F-7F45-2738-5CD1F393767A}"/>
              </a:ext>
            </a:extLst>
          </p:cNvPr>
          <p:cNvSpPr/>
          <p:nvPr/>
        </p:nvSpPr>
        <p:spPr>
          <a:xfrm>
            <a:off x="413886" y="2310800"/>
            <a:ext cx="5355803" cy="954108"/>
          </a:xfrm>
          <a:prstGeom prst="roundRect">
            <a:avLst>
              <a:gd name="adj" fmla="val 12780"/>
            </a:avLst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C9692A12-ABC8-2CFA-3CC3-69EA13B666E5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46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5FE6E-61BB-C92D-1143-327EF6058987}"/>
              </a:ext>
            </a:extLst>
          </p:cNvPr>
          <p:cNvSpPr txBox="1"/>
          <p:nvPr/>
        </p:nvSpPr>
        <p:spPr>
          <a:xfrm>
            <a:off x="548661" y="2325239"/>
            <a:ext cx="892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Source</a:t>
            </a:r>
          </a:p>
          <a:p>
            <a:pPr algn="ctr"/>
            <a:r>
              <a:rPr lang="en-US" altLang="ko-KR" sz="1400" b="1" dirty="0"/>
              <a:t>Web Site</a:t>
            </a:r>
            <a:endParaRPr lang="ko-KR" alt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947A6-3093-DFCA-D2C4-8579C84F41A9}"/>
              </a:ext>
            </a:extLst>
          </p:cNvPr>
          <p:cNvSpPr txBox="1"/>
          <p:nvPr/>
        </p:nvSpPr>
        <p:spPr>
          <a:xfrm>
            <a:off x="1808653" y="2327084"/>
            <a:ext cx="91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Crawling</a:t>
            </a:r>
          </a:p>
          <a:p>
            <a:pPr algn="ctr"/>
            <a:r>
              <a:rPr lang="ko-KR" altLang="en-US" sz="1400" b="1" dirty="0"/>
              <a:t>정보수집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474A5-AD97-E9FD-7A2B-9AA730F94E2C}"/>
              </a:ext>
            </a:extLst>
          </p:cNvPr>
          <p:cNvSpPr txBox="1"/>
          <p:nvPr/>
        </p:nvSpPr>
        <p:spPr>
          <a:xfrm>
            <a:off x="2378815" y="1120832"/>
            <a:ext cx="8595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Manual</a:t>
            </a:r>
          </a:p>
          <a:p>
            <a:r>
              <a:rPr lang="en-US" altLang="ko-KR" sz="1400" dirty="0"/>
              <a:t>API</a:t>
            </a:r>
          </a:p>
          <a:p>
            <a:r>
              <a:rPr lang="en-US" altLang="ko-KR" sz="1400" dirty="0"/>
              <a:t>Static</a:t>
            </a:r>
          </a:p>
          <a:p>
            <a:r>
              <a:rPr lang="en-US" altLang="ko-KR" sz="1400" dirty="0"/>
              <a:t>Dynamic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F0B8C2-8B62-753C-BB56-6743887EEAFF}"/>
              </a:ext>
            </a:extLst>
          </p:cNvPr>
          <p:cNvSpPr txBox="1"/>
          <p:nvPr/>
        </p:nvSpPr>
        <p:spPr>
          <a:xfrm>
            <a:off x="3454205" y="243295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/>
              <a:t>전처리</a:t>
            </a:r>
            <a:endParaRPr lang="ko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0D6C2B-8CFA-769B-508B-865EB5F54DEF}"/>
              </a:ext>
            </a:extLst>
          </p:cNvPr>
          <p:cNvSpPr txBox="1"/>
          <p:nvPr/>
        </p:nvSpPr>
        <p:spPr>
          <a:xfrm>
            <a:off x="5056708" y="1857270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분류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80DA81-7C89-316A-0E47-159375F370DA}"/>
              </a:ext>
            </a:extLst>
          </p:cNvPr>
          <p:cNvSpPr txBox="1"/>
          <p:nvPr/>
        </p:nvSpPr>
        <p:spPr>
          <a:xfrm>
            <a:off x="3909044" y="1181443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정제</a:t>
            </a:r>
            <a:endParaRPr lang="en-US" altLang="ko-KR" sz="1400" dirty="0"/>
          </a:p>
          <a:p>
            <a:pPr algn="ctr"/>
            <a:r>
              <a:rPr lang="ko-KR" altLang="en-US" sz="1400" dirty="0"/>
              <a:t>변환</a:t>
            </a:r>
            <a:endParaRPr lang="en-US" altLang="ko-KR" sz="1400" dirty="0"/>
          </a:p>
          <a:p>
            <a:pPr algn="ctr"/>
            <a:r>
              <a:rPr lang="ko-KR" altLang="en-US" sz="1400" dirty="0"/>
              <a:t>축소</a:t>
            </a:r>
            <a:endParaRPr lang="en-US" altLang="ko-KR" sz="1400" dirty="0"/>
          </a:p>
          <a:p>
            <a:pPr algn="ctr"/>
            <a:r>
              <a:rPr lang="ko-KR" altLang="en-US" sz="1400" dirty="0"/>
              <a:t>통합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21C82E-83D5-4AAF-91E3-69C295388F24}"/>
              </a:ext>
            </a:extLst>
          </p:cNvPr>
          <p:cNvSpPr txBox="1"/>
          <p:nvPr/>
        </p:nvSpPr>
        <p:spPr>
          <a:xfrm>
            <a:off x="5445240" y="96556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표준분류코드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45279-364B-12FA-6090-05D73EDF6FA2}"/>
              </a:ext>
            </a:extLst>
          </p:cNvPr>
          <p:cNvSpPr txBox="1"/>
          <p:nvPr/>
        </p:nvSpPr>
        <p:spPr>
          <a:xfrm>
            <a:off x="7799034" y="1857270"/>
            <a:ext cx="1175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전략</a:t>
            </a:r>
            <a:r>
              <a:rPr lang="en-US" altLang="ko-KR" sz="1400" dirty="0"/>
              <a:t>/Project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57FEC-CCCD-D5E0-0B1A-751EF7EF60A6}"/>
              </a:ext>
            </a:extLst>
          </p:cNvPr>
          <p:cNvSpPr txBox="1"/>
          <p:nvPr/>
        </p:nvSpPr>
        <p:spPr>
          <a:xfrm>
            <a:off x="6499796" y="185727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분류코드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EBFBF-1F32-E82A-0E2A-3984B6892611}"/>
              </a:ext>
            </a:extLst>
          </p:cNvPr>
          <p:cNvSpPr txBox="1"/>
          <p:nvPr/>
        </p:nvSpPr>
        <p:spPr>
          <a:xfrm>
            <a:off x="8116553" y="2902926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검토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CB092A-95BD-31EB-96C9-69DB31CBC221}"/>
              </a:ext>
            </a:extLst>
          </p:cNvPr>
          <p:cNvSpPr txBox="1"/>
          <p:nvPr/>
        </p:nvSpPr>
        <p:spPr>
          <a:xfrm>
            <a:off x="5066334" y="2902754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8D19FA-2573-DEBD-EE34-584152D67B0C}"/>
              </a:ext>
            </a:extLst>
          </p:cNvPr>
          <p:cNvSpPr txBox="1"/>
          <p:nvPr/>
        </p:nvSpPr>
        <p:spPr>
          <a:xfrm>
            <a:off x="6112619" y="2902754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전략수립</a:t>
            </a:r>
            <a:r>
              <a:rPr lang="en-US" altLang="ko-KR" sz="1400" dirty="0"/>
              <a:t>/Update</a:t>
            </a:r>
            <a:endParaRPr lang="ko-KR" altLang="en-US" sz="14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11BB928-ADFA-3FA7-0821-21E534E7636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440958" y="2586849"/>
            <a:ext cx="367695" cy="1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5E203FD-E647-0BB7-17AF-74A2E0D17204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2722045" y="2586848"/>
            <a:ext cx="732160" cy="1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A71B914-C5E7-2F11-990C-6DF26833B01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4177480" y="2011159"/>
            <a:ext cx="879228" cy="57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42DC9AE-C71D-5DD8-5DBC-15C7E95C5E77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>
            <a:off x="4177480" y="2586848"/>
            <a:ext cx="888854" cy="469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4813EEC-AE33-D0DE-F95D-AD22717688D1}"/>
              </a:ext>
            </a:extLst>
          </p:cNvPr>
          <p:cNvCxnSpPr>
            <a:stCxn id="15" idx="1"/>
            <a:endCxn id="16" idx="3"/>
          </p:cNvCxnSpPr>
          <p:nvPr/>
        </p:nvCxnSpPr>
        <p:spPr>
          <a:xfrm flipH="1">
            <a:off x="7402607" y="2011159"/>
            <a:ext cx="396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E546339-F67E-7913-FC90-1D43695C4AE4}"/>
              </a:ext>
            </a:extLst>
          </p:cNvPr>
          <p:cNvCxnSpPr>
            <a:stCxn id="14" idx="2"/>
            <a:endCxn id="12" idx="0"/>
          </p:cNvCxnSpPr>
          <p:nvPr/>
        </p:nvCxnSpPr>
        <p:spPr>
          <a:xfrm flipH="1">
            <a:off x="5328578" y="1273339"/>
            <a:ext cx="747604" cy="58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16DF021-C096-9B6C-A085-4633A9F7085E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>
            <a:off x="6076182" y="1273339"/>
            <a:ext cx="875020" cy="58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FF53BF6-6910-DD67-4969-FEFDE6336172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8386984" y="2165047"/>
            <a:ext cx="1439" cy="737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9C26829-2781-F6B2-091A-A280E9B3D831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610074" y="3056643"/>
            <a:ext cx="50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2B8FA8C-066E-FDF0-8439-FECDCF03DB37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5600448" y="2011159"/>
            <a:ext cx="8993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EEC4E8-C389-A5E9-3F35-E27C17E22995}"/>
              </a:ext>
            </a:extLst>
          </p:cNvPr>
          <p:cNvCxnSpPr>
            <a:stCxn id="17" idx="1"/>
            <a:endCxn id="19" idx="3"/>
          </p:cNvCxnSpPr>
          <p:nvPr/>
        </p:nvCxnSpPr>
        <p:spPr>
          <a:xfrm flipH="1" flipV="1">
            <a:off x="7655029" y="3056643"/>
            <a:ext cx="461524" cy="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EEAD8E23-B592-D9D2-9CB9-04CBCAB56608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rot="5400000" flipH="1" flipV="1">
            <a:off x="1957483" y="1905752"/>
            <a:ext cx="729198" cy="11346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410BEB6-3E94-E909-4070-BD2009A5343F}"/>
              </a:ext>
            </a:extLst>
          </p:cNvPr>
          <p:cNvCxnSpPr>
            <a:cxnSpLocks/>
            <a:stCxn id="11" idx="0"/>
            <a:endCxn id="13" idx="1"/>
          </p:cNvCxnSpPr>
          <p:nvPr/>
        </p:nvCxnSpPr>
        <p:spPr>
          <a:xfrm rot="5400000" flipH="1" flipV="1">
            <a:off x="3475212" y="1999128"/>
            <a:ext cx="774462" cy="93201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B6FE7F-90B9-6B9A-CBE4-D274D83FE44F}"/>
              </a:ext>
            </a:extLst>
          </p:cNvPr>
          <p:cNvSpPr txBox="1"/>
          <p:nvPr/>
        </p:nvSpPr>
        <p:spPr>
          <a:xfrm>
            <a:off x="592670" y="4323668"/>
            <a:ext cx="63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Naver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0A549-F955-599E-A893-605FCE84714C}"/>
              </a:ext>
            </a:extLst>
          </p:cNvPr>
          <p:cNvSpPr txBox="1"/>
          <p:nvPr/>
        </p:nvSpPr>
        <p:spPr>
          <a:xfrm>
            <a:off x="592349" y="4737557"/>
            <a:ext cx="639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Daum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3283BC-47E3-5477-9D4D-724A54AA0856}"/>
              </a:ext>
            </a:extLst>
          </p:cNvPr>
          <p:cNvSpPr txBox="1"/>
          <p:nvPr/>
        </p:nvSpPr>
        <p:spPr>
          <a:xfrm>
            <a:off x="627168" y="5209200"/>
            <a:ext cx="570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Olive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657FEA-03A7-31FA-A16E-AC9323C8E810}"/>
              </a:ext>
            </a:extLst>
          </p:cNvPr>
          <p:cNvSpPr txBox="1"/>
          <p:nvPr/>
        </p:nvSpPr>
        <p:spPr>
          <a:xfrm>
            <a:off x="1801975" y="4814326"/>
            <a:ext cx="832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Data</a:t>
            </a:r>
          </a:p>
          <a:p>
            <a:pPr algn="ctr"/>
            <a:r>
              <a:rPr lang="en-US" altLang="ko-KR" sz="1400" dirty="0"/>
              <a:t>Supplier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D1BA46-4F8A-D5EA-265C-6E742206C40C}"/>
              </a:ext>
            </a:extLst>
          </p:cNvPr>
          <p:cNvSpPr txBox="1"/>
          <p:nvPr/>
        </p:nvSpPr>
        <p:spPr>
          <a:xfrm>
            <a:off x="4572194" y="4205611"/>
            <a:ext cx="811761" cy="174361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87313" indent="-873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제형</a:t>
            </a:r>
            <a:endParaRPr lang="en-US" altLang="ko-KR" sz="1400" dirty="0"/>
          </a:p>
          <a:p>
            <a:pPr marL="87313" indent="-873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브랜드</a:t>
            </a:r>
            <a:endParaRPr lang="en-US" altLang="ko-KR" sz="1400" dirty="0"/>
          </a:p>
          <a:p>
            <a:pPr marL="87313" indent="-873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제품</a:t>
            </a:r>
            <a:endParaRPr lang="en-US" altLang="ko-KR" sz="1400" dirty="0"/>
          </a:p>
          <a:p>
            <a:pPr marL="87313" indent="-873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사용감</a:t>
            </a:r>
            <a:endParaRPr lang="en-US" altLang="ko-KR" sz="1400" dirty="0"/>
          </a:p>
          <a:p>
            <a:pPr marL="87313" indent="-873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표현</a:t>
            </a:r>
            <a:endParaRPr lang="en-US" altLang="ko-KR" sz="1400" dirty="0"/>
          </a:p>
          <a:p>
            <a:pPr marL="87313" indent="-87313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•••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D82D7A-C7DA-C6F5-ACF9-2D8F5998ED73}"/>
              </a:ext>
            </a:extLst>
          </p:cNvPr>
          <p:cNvSpPr txBox="1"/>
          <p:nvPr/>
        </p:nvSpPr>
        <p:spPr>
          <a:xfrm>
            <a:off x="6433156" y="4271241"/>
            <a:ext cx="2583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제품에 대한 구매고객 속성 </a:t>
            </a:r>
            <a:r>
              <a:rPr lang="en-US" altLang="ko-KR" sz="1200" dirty="0"/>
              <a:t>– </a:t>
            </a:r>
            <a:r>
              <a:rPr lang="ko-KR" altLang="en-US" sz="1200" dirty="0" err="1"/>
              <a:t>피부톤</a:t>
            </a:r>
            <a:r>
              <a:rPr lang="en-US" altLang="ko-KR" sz="1200" dirty="0"/>
              <a:t>, </a:t>
            </a:r>
            <a:r>
              <a:rPr lang="ko-KR" altLang="en-US" sz="1200" dirty="0"/>
              <a:t>타입</a:t>
            </a:r>
            <a:r>
              <a:rPr lang="en-US" altLang="ko-KR" sz="1200" dirty="0"/>
              <a:t>, </a:t>
            </a:r>
            <a:r>
              <a:rPr lang="ko-KR" altLang="en-US" sz="1200" dirty="0"/>
              <a:t>고민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5EBFC4-FC8A-1D08-7E11-90CEBFE6C129}"/>
              </a:ext>
            </a:extLst>
          </p:cNvPr>
          <p:cNvSpPr txBox="1"/>
          <p:nvPr/>
        </p:nvSpPr>
        <p:spPr>
          <a:xfrm>
            <a:off x="6221155" y="5011612"/>
            <a:ext cx="289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트랜드분석</a:t>
            </a:r>
            <a:r>
              <a:rPr lang="ko-KR" altLang="en-US" sz="1200" dirty="0"/>
              <a:t> </a:t>
            </a:r>
            <a:r>
              <a:rPr lang="en-US" altLang="ko-KR" sz="1200" dirty="0"/>
              <a:t>– Top, Rising, New </a:t>
            </a:r>
            <a:r>
              <a:rPr lang="ko-KR" altLang="en-US" sz="1200" dirty="0"/>
              <a:t>키워드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 err="1"/>
              <a:t>사용감</a:t>
            </a:r>
            <a:r>
              <a:rPr lang="en-US" altLang="ko-KR" sz="1200" dirty="0"/>
              <a:t>, </a:t>
            </a:r>
            <a:r>
              <a:rPr lang="ko-KR" altLang="en-US" sz="1200" dirty="0"/>
              <a:t>성분</a:t>
            </a:r>
            <a:r>
              <a:rPr lang="en-US" altLang="ko-KR" sz="1200" dirty="0"/>
              <a:t>, </a:t>
            </a:r>
            <a:r>
              <a:rPr lang="ko-KR" altLang="en-US" sz="1200" dirty="0"/>
              <a:t>마케팅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263615-4993-4D3A-DBED-D1E02F23CFDB}"/>
              </a:ext>
            </a:extLst>
          </p:cNvPr>
          <p:cNvSpPr txBox="1"/>
          <p:nvPr/>
        </p:nvSpPr>
        <p:spPr>
          <a:xfrm>
            <a:off x="3237479" y="492720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코드매칭</a:t>
            </a:r>
            <a:endParaRPr lang="ko-KR" alt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5897E8-DFCA-0A43-8E66-86739D83B78E}"/>
              </a:ext>
            </a:extLst>
          </p:cNvPr>
          <p:cNvSpPr txBox="1"/>
          <p:nvPr/>
        </p:nvSpPr>
        <p:spPr>
          <a:xfrm rot="16200000">
            <a:off x="639208" y="5720913"/>
            <a:ext cx="546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•••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2FDD45-C37D-0D98-9546-1BC229BA1ED4}"/>
              </a:ext>
            </a:extLst>
          </p:cNvPr>
          <p:cNvSpPr txBox="1"/>
          <p:nvPr/>
        </p:nvSpPr>
        <p:spPr>
          <a:xfrm>
            <a:off x="7170810" y="5835481"/>
            <a:ext cx="978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•   •   •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B4A233-8377-8C9E-EA49-6B8473E0C016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883BFD-1A5B-D2BE-2A5C-0BEF734EF806}"/>
              </a:ext>
            </a:extLst>
          </p:cNvPr>
          <p:cNvSpPr txBox="1"/>
          <p:nvPr/>
        </p:nvSpPr>
        <p:spPr>
          <a:xfrm>
            <a:off x="12904" y="322155"/>
            <a:ext cx="224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Artificial Intelligence</a:t>
            </a:r>
            <a:endParaRPr lang="ko-KR" altLang="en-US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C1EBAEE-18B8-D7F2-8A64-705DA643639B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1231948" y="4477557"/>
            <a:ext cx="570027" cy="598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F2F53B8-B52D-19AE-DD36-5B7EB99456B2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1232269" y="4891446"/>
            <a:ext cx="569706" cy="184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155D939-D161-CCB0-76B6-5157DF4EA45E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1197452" y="5075936"/>
            <a:ext cx="604523" cy="287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7B27E09-6738-516B-A5D0-D1BA3099D284}"/>
              </a:ext>
            </a:extLst>
          </p:cNvPr>
          <p:cNvCxnSpPr>
            <a:stCxn id="42" idx="2"/>
            <a:endCxn id="10" idx="1"/>
          </p:cNvCxnSpPr>
          <p:nvPr/>
        </p:nvCxnSpPr>
        <p:spPr>
          <a:xfrm flipV="1">
            <a:off x="1096975" y="5075936"/>
            <a:ext cx="705000" cy="829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5A8CDD4-8698-7B92-0223-6D5B4ADDB289}"/>
              </a:ext>
            </a:extLst>
          </p:cNvPr>
          <p:cNvCxnSpPr>
            <a:stCxn id="10" idx="3"/>
            <a:endCxn id="38" idx="1"/>
          </p:cNvCxnSpPr>
          <p:nvPr/>
        </p:nvCxnSpPr>
        <p:spPr>
          <a:xfrm>
            <a:off x="2634254" y="5075936"/>
            <a:ext cx="603225" cy="5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8BCAD77-B3D2-1DFA-A0CB-83C1AA93B878}"/>
              </a:ext>
            </a:extLst>
          </p:cNvPr>
          <p:cNvCxnSpPr>
            <a:stCxn id="38" idx="3"/>
            <a:endCxn id="25" idx="1"/>
          </p:cNvCxnSpPr>
          <p:nvPr/>
        </p:nvCxnSpPr>
        <p:spPr>
          <a:xfrm flipV="1">
            <a:off x="4140290" y="5077421"/>
            <a:ext cx="431904" cy="3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B43C9F7-9A43-0CFC-AD70-2246A737AED2}"/>
              </a:ext>
            </a:extLst>
          </p:cNvPr>
          <p:cNvSpPr/>
          <p:nvPr/>
        </p:nvSpPr>
        <p:spPr>
          <a:xfrm>
            <a:off x="6135420" y="4234308"/>
            <a:ext cx="2955014" cy="55998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noFill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DA8C2563-CEB4-BDD5-25C6-4C9C077C9907}"/>
              </a:ext>
            </a:extLst>
          </p:cNvPr>
          <p:cNvSpPr/>
          <p:nvPr/>
        </p:nvSpPr>
        <p:spPr>
          <a:xfrm>
            <a:off x="6135420" y="4975155"/>
            <a:ext cx="2979113" cy="55998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noFill/>
            </a:endParaRPr>
          </a:p>
        </p:txBody>
      </p:sp>
      <p:sp>
        <p:nvSpPr>
          <p:cNvPr id="3" name="화살표: 줄무늬가 있는 오른쪽 2">
            <a:extLst>
              <a:ext uri="{FF2B5EF4-FFF2-40B4-BE49-F238E27FC236}">
                <a16:creationId xmlns:a16="http://schemas.microsoft.com/office/drawing/2014/main" id="{5B0DB001-22FD-D394-33AB-4E0EE3A8DBEA}"/>
              </a:ext>
            </a:extLst>
          </p:cNvPr>
          <p:cNvSpPr/>
          <p:nvPr/>
        </p:nvSpPr>
        <p:spPr>
          <a:xfrm>
            <a:off x="5601554" y="4603567"/>
            <a:ext cx="261337" cy="948594"/>
          </a:xfrm>
          <a:prstGeom prst="stripedRightArrow">
            <a:avLst>
              <a:gd name="adj1" fmla="val 66235"/>
              <a:gd name="adj2" fmla="val 35267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6B20381-B6D2-A40F-4309-4B23280DB3FD}"/>
              </a:ext>
            </a:extLst>
          </p:cNvPr>
          <p:cNvSpPr/>
          <p:nvPr/>
        </p:nvSpPr>
        <p:spPr>
          <a:xfrm>
            <a:off x="423511" y="4024028"/>
            <a:ext cx="8923415" cy="2281259"/>
          </a:xfrm>
          <a:prstGeom prst="roundRect">
            <a:avLst>
              <a:gd name="adj" fmla="val 1278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47FE30-E768-2E5A-D299-FD806653A504}"/>
              </a:ext>
            </a:extLst>
          </p:cNvPr>
          <p:cNvSpPr txBox="1"/>
          <p:nvPr/>
        </p:nvSpPr>
        <p:spPr>
          <a:xfrm>
            <a:off x="328238" y="3614404"/>
            <a:ext cx="190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화장품</a:t>
            </a:r>
            <a:r>
              <a:rPr lang="ko-KR" altLang="en-US" dirty="0"/>
              <a:t> </a:t>
            </a:r>
            <a:r>
              <a:rPr lang="en-US" altLang="ko-KR" dirty="0"/>
              <a:t>Trend </a:t>
            </a:r>
            <a:r>
              <a:rPr lang="ko-KR" altLang="en-US" sz="1600" dirty="0"/>
              <a:t>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441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인간의 얼굴, 스크린샷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1BA0CD1-EA29-A3BC-ACF8-387FA2F441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762" y="833169"/>
            <a:ext cx="8633861" cy="15731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도표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8EEB034-4453-3085-5D3B-AAD7BCC203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2922" y="2353154"/>
            <a:ext cx="7788442" cy="4197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7DC63BF8-368B-AD2D-2C1A-38A27515B7AF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47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E0D70-7A4B-9E47-814E-0997388144E8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F939C-C8D3-C43B-DF09-7B9D5F8D4579}"/>
              </a:ext>
            </a:extLst>
          </p:cNvPr>
          <p:cNvSpPr txBox="1"/>
          <p:nvPr/>
        </p:nvSpPr>
        <p:spPr>
          <a:xfrm>
            <a:off x="12904" y="322155"/>
            <a:ext cx="224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Artificial Intelligence</a:t>
            </a:r>
            <a:endParaRPr lang="ko-KR" altLang="en-US" dirty="0"/>
          </a:p>
        </p:txBody>
      </p:sp>
      <p:pic>
        <p:nvPicPr>
          <p:cNvPr id="10" name="그림 9" descr="텍스트, 스크린샷, 인간의 얼굴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E7067FF-906E-5DA0-D611-03C8B60020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9771" y="1323947"/>
            <a:ext cx="7327694" cy="9294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 descr="텍스트, 스크린샷, 인간의 얼굴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12FFB0C-1F35-1BA4-4722-6501129DF9E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54" y="2353154"/>
            <a:ext cx="1501540" cy="34840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2464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2FDB5-4D0D-3403-EBAB-668B92953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번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78460E2-CF66-D94A-F9E4-F6EBF636B4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255" y="775626"/>
            <a:ext cx="7478831" cy="3888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3AF9F089-D6B1-3A75-F187-8C1B5029B340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48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pic>
        <p:nvPicPr>
          <p:cNvPr id="5" name="그림 4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C523DCA-59E2-3F70-1DFA-891AA44F03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9761" y="2844819"/>
            <a:ext cx="7775608" cy="37442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8279B-ADD3-3DFE-C3F9-F44588E4333C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399C3-9247-8723-D3A4-0B9ED31C9BCE}"/>
              </a:ext>
            </a:extLst>
          </p:cNvPr>
          <p:cNvSpPr txBox="1"/>
          <p:nvPr/>
        </p:nvSpPr>
        <p:spPr>
          <a:xfrm>
            <a:off x="12904" y="322155"/>
            <a:ext cx="224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Artificial Intelligence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5195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0AC23-3253-27EF-41CA-429794F4B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도표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B08EFAC-5F21-3B38-BA52-4704F76E06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003" y="847024"/>
            <a:ext cx="6901315" cy="34741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스크린샷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94164A-46AC-0A30-2DBF-E22C0D4A15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8927" y="2695074"/>
            <a:ext cx="8473070" cy="38939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F3BBD0A4-0D4F-D89A-5BB7-DBC8B770EF17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49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C3FEC-AADF-D8DC-90D8-F7D5451D5F28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2F6E7-9685-ED6F-5E03-78D9C3713C8F}"/>
              </a:ext>
            </a:extLst>
          </p:cNvPr>
          <p:cNvSpPr txBox="1"/>
          <p:nvPr/>
        </p:nvSpPr>
        <p:spPr>
          <a:xfrm>
            <a:off x="12904" y="322155"/>
            <a:ext cx="224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Artificial Intelligence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52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1F9DDB-EA3E-B51F-C368-E9BF9E353698}"/>
              </a:ext>
            </a:extLst>
          </p:cNvPr>
          <p:cNvSpPr txBox="1"/>
          <p:nvPr/>
        </p:nvSpPr>
        <p:spPr>
          <a:xfrm>
            <a:off x="13242" y="279093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ea typeface="+mj-ea"/>
              </a:rPr>
              <a:t> </a:t>
            </a:r>
            <a:r>
              <a:rPr lang="en-US" altLang="ko-KR" sz="2000" b="1" dirty="0">
                <a:ea typeface="+mj-ea"/>
              </a:rPr>
              <a:t>R&amp;D </a:t>
            </a:r>
            <a:r>
              <a:rPr lang="ko-KR" altLang="en-US" sz="2000" b="1" dirty="0">
                <a:ea typeface="+mj-ea"/>
              </a:rPr>
              <a:t>환경</a:t>
            </a:r>
            <a:endParaRPr lang="ko-KR" altLang="en-US" sz="1600" b="1" dirty="0"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B9955-EF8C-D011-BBF5-0C8AE7D39827}"/>
              </a:ext>
            </a:extLst>
          </p:cNvPr>
          <p:cNvSpPr txBox="1"/>
          <p:nvPr/>
        </p:nvSpPr>
        <p:spPr>
          <a:xfrm>
            <a:off x="1433921" y="1261597"/>
            <a:ext cx="6903300" cy="433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글로벌 무한 경쟁</a:t>
            </a:r>
            <a:r>
              <a:rPr lang="en-US" altLang="ko-KR" sz="1600" dirty="0"/>
              <a:t>; </a:t>
            </a:r>
            <a:r>
              <a:rPr lang="en-US" altLang="ko-KR" sz="1400" b="1" dirty="0"/>
              <a:t>First Mover- </a:t>
            </a:r>
            <a:r>
              <a:rPr lang="ko-KR" altLang="en-US" sz="1400" b="1" dirty="0"/>
              <a:t>시장과 기술에 대한 전략적 </a:t>
            </a:r>
            <a:r>
              <a:rPr lang="en-US" altLang="ko-KR" sz="1400" b="1" dirty="0"/>
              <a:t>Insight</a:t>
            </a:r>
          </a:p>
          <a:p>
            <a:pPr lvl="1">
              <a:lnSpc>
                <a:spcPct val="150000"/>
              </a:lnSpc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전통 산업구조 와해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 산업간 경계가 없어지고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글로벌 무한경쟁 </a:t>
            </a:r>
            <a:endParaRPr lang="en-US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변화의 속도가 임계점을 지나 매우 빠르게 진행</a:t>
            </a:r>
            <a:endParaRPr lang="en-US" altLang="ko-KR" sz="1400" dirty="0"/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R&amp;D Transformation; </a:t>
            </a:r>
            <a:r>
              <a:rPr lang="ko-KR" altLang="en-US" sz="1400" b="1" dirty="0"/>
              <a:t>기술개발 </a:t>
            </a:r>
            <a:r>
              <a:rPr lang="en-US" altLang="ko-KR" sz="1400" b="1" dirty="0"/>
              <a:t>-&gt;</a:t>
            </a:r>
            <a:r>
              <a:rPr lang="ko-KR" altLang="en-US" sz="1400" b="1" dirty="0"/>
              <a:t> 기술획득 </a:t>
            </a:r>
            <a:r>
              <a:rPr lang="en-US" altLang="ko-KR" sz="1400" b="1" dirty="0"/>
              <a:t>-&gt; </a:t>
            </a:r>
            <a:r>
              <a:rPr lang="ko-KR" altLang="en-US" sz="1400" b="1" dirty="0"/>
              <a:t>기술투자</a:t>
            </a:r>
            <a:endParaRPr lang="en-US" altLang="ko-KR" sz="1400" b="1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     In House</a:t>
            </a:r>
            <a:r>
              <a:rPr lang="ko-KR" altLang="en-US" sz="1600" dirty="0"/>
              <a:t> </a:t>
            </a:r>
            <a:r>
              <a:rPr lang="en-US" altLang="ko-KR" sz="1600" dirty="0"/>
              <a:t>R&amp;D</a:t>
            </a:r>
            <a:r>
              <a:rPr lang="ko-KR" altLang="en-US" sz="1600" dirty="0"/>
              <a:t> </a:t>
            </a:r>
            <a:r>
              <a:rPr lang="en-US" altLang="ko-KR" sz="1600" dirty="0"/>
              <a:t>-&gt; Open R&amp;D/Innovation -&gt; Investment-Driven R&amp;D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고용문화의 변화</a:t>
            </a:r>
            <a:r>
              <a:rPr lang="en-US" altLang="ko-KR" sz="1600" dirty="0"/>
              <a:t>; </a:t>
            </a:r>
            <a:r>
              <a:rPr lang="ko-KR" altLang="en-US" sz="1400" b="1" dirty="0"/>
              <a:t>사람중심에서 시스템 중심으로</a:t>
            </a:r>
            <a:endParaRPr lang="en-US" altLang="ko-KR" sz="1400" b="1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    MZ</a:t>
            </a:r>
            <a:r>
              <a:rPr lang="ko-KR" altLang="en-US" sz="1400" dirty="0"/>
              <a:t>세대를 중심으로 평생직장 및 </a:t>
            </a:r>
            <a:r>
              <a:rPr lang="ko-KR" altLang="en-US" sz="1400" dirty="0" err="1"/>
              <a:t>오너쉽</a:t>
            </a:r>
            <a:r>
              <a:rPr lang="ko-KR" altLang="en-US" sz="1400" dirty="0"/>
              <a:t> 개념의 변화 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사회기반문화</a:t>
            </a:r>
            <a:r>
              <a:rPr lang="en-US" altLang="ko-KR" sz="1400" dirty="0"/>
              <a:t>; Gig Economy, </a:t>
            </a:r>
            <a:r>
              <a:rPr lang="ko-KR" altLang="en-US" sz="1400" dirty="0"/>
              <a:t> </a:t>
            </a:r>
            <a:r>
              <a:rPr lang="en-US" altLang="ko-KR" sz="1400" dirty="0"/>
              <a:t>Career Nomad 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연구기획 역할 </a:t>
            </a:r>
            <a:r>
              <a:rPr lang="en-US" altLang="ko-KR" sz="1600" dirty="0"/>
              <a:t>; </a:t>
            </a:r>
            <a:r>
              <a:rPr lang="ko-KR" altLang="en-US" sz="1400" b="1" dirty="0"/>
              <a:t>기획의 전문성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체계적 접근 </a:t>
            </a:r>
            <a:endParaRPr lang="en-US" altLang="ko-KR" sz="1400" b="1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    R&amp;D </a:t>
            </a:r>
            <a:r>
              <a:rPr lang="ko-KR" altLang="en-US" sz="1400" dirty="0"/>
              <a:t>기획업무에 대한 인식</a:t>
            </a:r>
            <a:r>
              <a:rPr lang="en-US" altLang="ko-KR" sz="1400" dirty="0"/>
              <a:t> </a:t>
            </a:r>
            <a:r>
              <a:rPr lang="ko-KR" altLang="en-US" sz="1400" dirty="0"/>
              <a:t>변화 및 전문성 제고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사람</a:t>
            </a:r>
            <a:r>
              <a:rPr lang="en-US" altLang="ko-KR" sz="1400" dirty="0"/>
              <a:t>/</a:t>
            </a:r>
            <a:r>
              <a:rPr lang="ko-KR" altLang="en-US" sz="1400" dirty="0"/>
              <a:t>조직 중심에서 </a:t>
            </a:r>
            <a:r>
              <a:rPr lang="en-US" altLang="ko-KR" sz="1400" dirty="0"/>
              <a:t>Function </a:t>
            </a:r>
            <a:r>
              <a:rPr lang="ko-KR" altLang="en-US" sz="1400" dirty="0"/>
              <a:t>중심으로</a:t>
            </a:r>
            <a:r>
              <a:rPr lang="en-US" altLang="ko-KR" sz="1400" dirty="0"/>
              <a:t>, </a:t>
            </a:r>
            <a:r>
              <a:rPr lang="ko-KR" altLang="en-US" sz="1400" dirty="0"/>
              <a:t>전략</a:t>
            </a:r>
            <a:r>
              <a:rPr lang="en-US" altLang="ko-KR" sz="1400" dirty="0"/>
              <a:t>/Project</a:t>
            </a:r>
            <a:r>
              <a:rPr lang="ko-KR" altLang="en-US" sz="1400" dirty="0"/>
              <a:t>의 객체화 </a:t>
            </a:r>
            <a:r>
              <a:rPr lang="en-US" altLang="ko-KR" sz="1400" dirty="0"/>
              <a:t>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E1D5C5-827F-A297-5F34-1E62175A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43665" y="6589068"/>
            <a:ext cx="251992" cy="230832"/>
          </a:xfrm>
        </p:spPr>
        <p:txBody>
          <a:bodyPr/>
          <a:lstStyle/>
          <a:p>
            <a:fld id="{6073FEC6-E27D-405C-9F00-6E071EC13BA2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0309A-FC80-38BD-B46E-A3280084CC44}"/>
              </a:ext>
            </a:extLst>
          </p:cNvPr>
          <p:cNvSpPr txBox="1"/>
          <p:nvPr/>
        </p:nvSpPr>
        <p:spPr>
          <a:xfrm>
            <a:off x="8439904" y="35414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</a:t>
            </a:r>
            <a:r>
              <a:rPr lang="en-US" altLang="ko-KR" sz="1600" b="1" dirty="0"/>
              <a:t>Review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484470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3E5FC-97AC-E0D8-1E64-135DD5236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24E0DCA-47D7-9F26-EDE0-C0D95C7770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388" y="879772"/>
            <a:ext cx="8556860" cy="3904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스크린샷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C77F30D-D24A-2C63-6A6B-28B97A0BFA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1666" y="2967079"/>
            <a:ext cx="7507706" cy="3433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A105505-ED70-80AC-A83D-54FBB23B5529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50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1554B3-3808-39CC-18B7-C1C1867C4BD4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D84E7-D83D-4BED-40EA-D00AF4BCD6AB}"/>
              </a:ext>
            </a:extLst>
          </p:cNvPr>
          <p:cNvSpPr txBox="1"/>
          <p:nvPr/>
        </p:nvSpPr>
        <p:spPr>
          <a:xfrm>
            <a:off x="12904" y="322155"/>
            <a:ext cx="224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Artificial Intelligence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67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E6CCC-6D97-314D-8E54-2572115E4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9403E451-F0A4-BD7B-1D39-0EE669CC1EA7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51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pic>
        <p:nvPicPr>
          <p:cNvPr id="3" name="그림 2" descr="텍스트, 스크린샷, 도표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025F9C4-7025-9D6F-ED79-0A56F6CB00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702" y="866563"/>
            <a:ext cx="8614611" cy="39457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스크린샷, 도표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5522F3E-518D-0FA8-EA0D-D67A97FB56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0895" y="2832550"/>
            <a:ext cx="8085221" cy="3703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11B6A2-B7FB-958C-538C-5064C28D05A2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A8805-A67A-0D32-7BC5-746412752583}"/>
              </a:ext>
            </a:extLst>
          </p:cNvPr>
          <p:cNvSpPr txBox="1"/>
          <p:nvPr/>
        </p:nvSpPr>
        <p:spPr>
          <a:xfrm>
            <a:off x="12904" y="322155"/>
            <a:ext cx="224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Artificial Intelligence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880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69A59-C1AD-C3C5-B901-AC3B8A185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EEDAE126-2489-3BA0-3063-8B4738033002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52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pic>
        <p:nvPicPr>
          <p:cNvPr id="3" name="그림 2" descr="텍스트, 소프트웨어, 도표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6C3AF1D-6582-0A75-6C2B-2B79AD42D9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637" y="901154"/>
            <a:ext cx="8614611" cy="4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도표, 소프트웨어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9811427-066D-B4E3-D143-B6D82EABCE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8284" y="2513070"/>
            <a:ext cx="8317832" cy="4022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63BCD5-997B-65E8-E6C6-E8B61E15B172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44261-F125-4498-6524-0C69E4963B94}"/>
              </a:ext>
            </a:extLst>
          </p:cNvPr>
          <p:cNvSpPr txBox="1"/>
          <p:nvPr/>
        </p:nvSpPr>
        <p:spPr>
          <a:xfrm>
            <a:off x="12904" y="322155"/>
            <a:ext cx="224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Artificial Intelligence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0915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A1C8A-401D-2CAD-7A16-3B14842E0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56B7DA-57C2-C07F-0179-D72B485F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53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B7FD15-1C4B-007E-5232-EEEECC23D5CD}"/>
              </a:ext>
            </a:extLst>
          </p:cNvPr>
          <p:cNvSpPr txBox="1"/>
          <p:nvPr/>
        </p:nvSpPr>
        <p:spPr>
          <a:xfrm>
            <a:off x="2877954" y="1742173"/>
            <a:ext cx="29514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+mj-ea"/>
                <a:ea typeface="+mj-ea"/>
              </a:rPr>
              <a:t>1</a:t>
            </a:r>
            <a:r>
              <a:rPr lang="ko-KR" altLang="en-US" sz="4400" dirty="0">
                <a:latin typeface="+mj-ea"/>
                <a:ea typeface="+mj-ea"/>
              </a:rPr>
              <a:t>회차 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F1ACE-DE45-84C1-633B-63CB8E94CF30}"/>
              </a:ext>
            </a:extLst>
          </p:cNvPr>
          <p:cNvSpPr txBox="1"/>
          <p:nvPr/>
        </p:nvSpPr>
        <p:spPr>
          <a:xfrm>
            <a:off x="3393924" y="2684754"/>
            <a:ext cx="2717347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MOT </a:t>
            </a:r>
            <a:r>
              <a:rPr lang="ko-KR" altLang="en-US" dirty="0">
                <a:latin typeface="+mj-ea"/>
                <a:ea typeface="+mj-ea"/>
              </a:rPr>
              <a:t>과정 소개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Paradigm Shift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Project Attributes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Project Management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73663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C6F74C-BFCD-BDD8-04C9-A0CE726DAE1F}"/>
              </a:ext>
            </a:extLst>
          </p:cNvPr>
          <p:cNvSpPr/>
          <p:nvPr/>
        </p:nvSpPr>
        <p:spPr>
          <a:xfrm>
            <a:off x="5138390" y="4186928"/>
            <a:ext cx="3206998" cy="195399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i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8382B24-35D9-DBDB-DBDC-251131E331B7}"/>
              </a:ext>
            </a:extLst>
          </p:cNvPr>
          <p:cNvSpPr/>
          <p:nvPr/>
        </p:nvSpPr>
        <p:spPr>
          <a:xfrm>
            <a:off x="1592876" y="4213410"/>
            <a:ext cx="3206998" cy="195399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A67E8AA-E115-D586-3738-6C009540999A}"/>
              </a:ext>
            </a:extLst>
          </p:cNvPr>
          <p:cNvSpPr/>
          <p:nvPr/>
        </p:nvSpPr>
        <p:spPr>
          <a:xfrm>
            <a:off x="5105374" y="3407391"/>
            <a:ext cx="3240014" cy="55773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부서장</a:t>
            </a:r>
            <a:r>
              <a:rPr kumimoji="0" lang="en-US" altLang="ko-KR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실무자 공통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B697019-9BC9-8106-4771-7AD1912327FC}"/>
              </a:ext>
            </a:extLst>
          </p:cNvPr>
          <p:cNvSpPr/>
          <p:nvPr/>
        </p:nvSpPr>
        <p:spPr>
          <a:xfrm>
            <a:off x="1559859" y="3392727"/>
            <a:ext cx="3240014" cy="55773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실무자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이론위주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),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부서장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사례중심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) 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30E96F4-79C2-F586-3823-18C7C7DD1A3A}"/>
              </a:ext>
            </a:extLst>
          </p:cNvPr>
          <p:cNvSpPr/>
          <p:nvPr/>
        </p:nvSpPr>
        <p:spPr>
          <a:xfrm>
            <a:off x="1524000" y="1174375"/>
            <a:ext cx="6750425" cy="1426999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030AE-D5E5-0364-4B96-84A4752D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54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15B23-154D-BD96-7C2B-685F3B046A23}"/>
              </a:ext>
            </a:extLst>
          </p:cNvPr>
          <p:cNvSpPr txBox="1"/>
          <p:nvPr/>
        </p:nvSpPr>
        <p:spPr>
          <a:xfrm>
            <a:off x="55627" y="196343"/>
            <a:ext cx="2682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MOT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과정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운영전략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ED8C673-D3A1-13AF-5CF8-4F3B1E433417}"/>
              </a:ext>
            </a:extLst>
          </p:cNvPr>
          <p:cNvSpPr txBox="1">
            <a:spLocks/>
          </p:cNvSpPr>
          <p:nvPr/>
        </p:nvSpPr>
        <p:spPr>
          <a:xfrm>
            <a:off x="720903" y="2868351"/>
            <a:ext cx="644728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400" dirty="0"/>
              <a:t>Track</a:t>
            </a: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6B2C02-9588-6A92-4501-C96DFB72BE97}"/>
              </a:ext>
            </a:extLst>
          </p:cNvPr>
          <p:cNvSpPr txBox="1">
            <a:spLocks/>
          </p:cNvSpPr>
          <p:nvPr/>
        </p:nvSpPr>
        <p:spPr>
          <a:xfrm>
            <a:off x="1745751" y="2888871"/>
            <a:ext cx="2808782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400" b="0" dirty="0"/>
              <a:t>T1 [</a:t>
            </a:r>
            <a:r>
              <a:rPr lang="ko-KR" altLang="en-US" sz="1400" b="0" dirty="0"/>
              <a:t>기술경영의 이론 및 방법론</a:t>
            </a:r>
            <a:r>
              <a:rPr lang="en-US" altLang="ko-KR" sz="1400" b="0" dirty="0"/>
              <a:t>]</a:t>
            </a:r>
            <a:endParaRPr lang="ko-KR" altLang="en-US" sz="1400" b="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5B9156E-60FC-F8AC-017E-5DA1D8385FA2}"/>
              </a:ext>
            </a:extLst>
          </p:cNvPr>
          <p:cNvSpPr txBox="1">
            <a:spLocks/>
          </p:cNvSpPr>
          <p:nvPr/>
        </p:nvSpPr>
        <p:spPr>
          <a:xfrm>
            <a:off x="5576535" y="2883262"/>
            <a:ext cx="1968809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400" i="1" dirty="0"/>
              <a:t>T2 [</a:t>
            </a:r>
            <a:r>
              <a:rPr lang="ko-KR" altLang="en-US" sz="1400" i="1" dirty="0"/>
              <a:t>시스템</a:t>
            </a:r>
            <a:r>
              <a:rPr lang="en-US" altLang="ko-KR" sz="1400" i="1" dirty="0"/>
              <a:t>(</a:t>
            </a:r>
            <a:r>
              <a:rPr lang="ko-KR" altLang="en-US" sz="1400" i="1" dirty="0"/>
              <a:t>운영체계</a:t>
            </a:r>
            <a:r>
              <a:rPr lang="en-US" altLang="ko-KR" sz="1400" i="1" dirty="0"/>
              <a:t>)]</a:t>
            </a:r>
            <a:endParaRPr lang="ko-KR" altLang="en-US" sz="1400" i="1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261AE91-33EF-2C7F-9197-1668D18DA5C6}"/>
              </a:ext>
            </a:extLst>
          </p:cNvPr>
          <p:cNvSpPr txBox="1">
            <a:spLocks/>
          </p:cNvSpPr>
          <p:nvPr/>
        </p:nvSpPr>
        <p:spPr>
          <a:xfrm>
            <a:off x="2292391" y="4383165"/>
            <a:ext cx="1678665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ko-KR" altLang="en-US" sz="1200" b="0" dirty="0"/>
              <a:t>환경분석 및 사업전략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F6FEFFD8-41DB-9B58-A1DF-81A94B971B71}"/>
              </a:ext>
            </a:extLst>
          </p:cNvPr>
          <p:cNvSpPr txBox="1">
            <a:spLocks/>
          </p:cNvSpPr>
          <p:nvPr/>
        </p:nvSpPr>
        <p:spPr>
          <a:xfrm>
            <a:off x="2292391" y="4822737"/>
            <a:ext cx="1678665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ko-KR" altLang="en-US" sz="1200" b="0" dirty="0"/>
              <a:t>기술전략 및 과제기획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4C01783-9836-FB4A-59BC-54BAB1AEFFAF}"/>
              </a:ext>
            </a:extLst>
          </p:cNvPr>
          <p:cNvSpPr txBox="1">
            <a:spLocks/>
          </p:cNvSpPr>
          <p:nvPr/>
        </p:nvSpPr>
        <p:spPr>
          <a:xfrm>
            <a:off x="2329960" y="5263308"/>
            <a:ext cx="1548822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b="0" dirty="0"/>
              <a:t>R&amp;D </a:t>
            </a:r>
            <a:r>
              <a:rPr lang="ko-KR" altLang="en-US" sz="1200" b="0" dirty="0"/>
              <a:t>프로젝트 관리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F69F74B-AC66-12DA-CBF4-6E27223919BD}"/>
              </a:ext>
            </a:extLst>
          </p:cNvPr>
          <p:cNvSpPr txBox="1">
            <a:spLocks/>
          </p:cNvSpPr>
          <p:nvPr/>
        </p:nvSpPr>
        <p:spPr>
          <a:xfrm>
            <a:off x="2356855" y="5672792"/>
            <a:ext cx="1524776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ko-KR" altLang="en-US" sz="1200" b="0" dirty="0"/>
              <a:t>인프라 및 자원관리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32EE6E70-CF45-B3C4-5491-737B9CBE2C84}"/>
              </a:ext>
            </a:extLst>
          </p:cNvPr>
          <p:cNvSpPr txBox="1">
            <a:spLocks/>
          </p:cNvSpPr>
          <p:nvPr/>
        </p:nvSpPr>
        <p:spPr>
          <a:xfrm>
            <a:off x="5621906" y="4286748"/>
            <a:ext cx="2097049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i="1" dirty="0"/>
              <a:t>Overview(PM </a:t>
            </a:r>
            <a:r>
              <a:rPr lang="ko-KR" altLang="en-US" sz="1200" i="1" dirty="0"/>
              <a:t>시스템 개요</a:t>
            </a:r>
            <a:r>
              <a:rPr lang="en-US" altLang="ko-KR" sz="1200" i="1" dirty="0"/>
              <a:t>)</a:t>
            </a:r>
            <a:endParaRPr lang="ko-KR" altLang="en-US" sz="1200" i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BC460705-3581-7BC4-59E8-F12496E50CE7}"/>
              </a:ext>
            </a:extLst>
          </p:cNvPr>
          <p:cNvSpPr txBox="1">
            <a:spLocks/>
          </p:cNvSpPr>
          <p:nvPr/>
        </p:nvSpPr>
        <p:spPr>
          <a:xfrm>
            <a:off x="5621906" y="4618740"/>
            <a:ext cx="1975221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i="1" dirty="0"/>
              <a:t>Planning(</a:t>
            </a:r>
            <a:r>
              <a:rPr lang="ko-KR" altLang="en-US" sz="1200" i="1" dirty="0"/>
              <a:t>기획</a:t>
            </a:r>
            <a:r>
              <a:rPr lang="en-US" altLang="ko-KR" sz="1200" i="1" dirty="0"/>
              <a:t>/</a:t>
            </a:r>
            <a:r>
              <a:rPr lang="ko-KR" altLang="en-US" sz="1200" i="1" dirty="0"/>
              <a:t>전략 관리</a:t>
            </a:r>
            <a:r>
              <a:rPr lang="en-US" altLang="ko-KR" sz="1200" i="1" dirty="0"/>
              <a:t>)</a:t>
            </a:r>
            <a:endParaRPr lang="ko-KR" altLang="en-US" sz="1200" i="1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AE7AD1B8-687B-BC21-A981-D80D9F85C408}"/>
              </a:ext>
            </a:extLst>
          </p:cNvPr>
          <p:cNvSpPr txBox="1">
            <a:spLocks/>
          </p:cNvSpPr>
          <p:nvPr/>
        </p:nvSpPr>
        <p:spPr>
          <a:xfrm>
            <a:off x="5650510" y="4960696"/>
            <a:ext cx="2505814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i="1" dirty="0"/>
              <a:t>Resource(knowledge &amp;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Human)</a:t>
            </a:r>
            <a:endParaRPr lang="ko-KR" altLang="en-US" sz="1200" i="1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9ABC316-9BB6-D47C-5ACC-10EA4F3482E5}"/>
              </a:ext>
            </a:extLst>
          </p:cNvPr>
          <p:cNvSpPr txBox="1">
            <a:spLocks/>
          </p:cNvSpPr>
          <p:nvPr/>
        </p:nvSpPr>
        <p:spPr>
          <a:xfrm>
            <a:off x="5650510" y="5343285"/>
            <a:ext cx="2074607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i="1" dirty="0"/>
              <a:t>Implementation(</a:t>
            </a:r>
            <a:r>
              <a:rPr lang="ko-KR" altLang="en-US" sz="1200" i="1" dirty="0"/>
              <a:t>구축사례</a:t>
            </a:r>
            <a:r>
              <a:rPr lang="en-US" altLang="ko-KR" sz="1200" i="1" dirty="0"/>
              <a:t>)</a:t>
            </a:r>
            <a:endParaRPr lang="ko-KR" altLang="en-US" sz="1200" i="1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F4468717-A981-6233-B747-785052430E83}"/>
              </a:ext>
            </a:extLst>
          </p:cNvPr>
          <p:cNvSpPr txBox="1">
            <a:spLocks/>
          </p:cNvSpPr>
          <p:nvPr/>
        </p:nvSpPr>
        <p:spPr>
          <a:xfrm>
            <a:off x="5641918" y="5691332"/>
            <a:ext cx="1340432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i="1" dirty="0"/>
              <a:t>Operation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Issue</a:t>
            </a:r>
            <a:endParaRPr lang="ko-KR" altLang="en-US" sz="1200" i="1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E2CF7A8-0823-9918-79F6-41467E62AF13}"/>
              </a:ext>
            </a:extLst>
          </p:cNvPr>
          <p:cNvSpPr txBox="1">
            <a:spLocks/>
          </p:cNvSpPr>
          <p:nvPr/>
        </p:nvSpPr>
        <p:spPr>
          <a:xfrm>
            <a:off x="1684305" y="1353478"/>
            <a:ext cx="6304073" cy="106035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400" b="0" dirty="0"/>
              <a:t>개인차원 역량과 조직 차원의 역량을 구분하여 </a:t>
            </a:r>
            <a:r>
              <a:rPr lang="en-US" altLang="ko-KR" sz="1400" b="0" dirty="0"/>
              <a:t>2 Track</a:t>
            </a:r>
            <a:r>
              <a:rPr lang="ko-KR" altLang="en-US" sz="1400" b="0" dirty="0"/>
              <a:t>으로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운영 </a:t>
            </a:r>
            <a:endParaRPr lang="en-US" altLang="ko-KR" sz="1400" b="0" dirty="0"/>
          </a:p>
          <a:p>
            <a:pPr algn="l">
              <a:lnSpc>
                <a:spcPct val="150000"/>
              </a:lnSpc>
            </a:pPr>
            <a:r>
              <a:rPr lang="en-US" altLang="ko-KR" sz="1400" b="0" dirty="0"/>
              <a:t>   Track #1) </a:t>
            </a:r>
            <a:r>
              <a:rPr lang="ko-KR" altLang="en-US" sz="1400" b="0" dirty="0"/>
              <a:t>교육 참여자가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갖추어야 할 전반적인 </a:t>
            </a:r>
            <a:r>
              <a:rPr lang="en-US" altLang="ko-KR" sz="1400" b="0" dirty="0"/>
              <a:t>MOT </a:t>
            </a:r>
            <a:r>
              <a:rPr lang="ko-KR" altLang="en-US" sz="1400" b="0" dirty="0"/>
              <a:t>이론 및 방법론</a:t>
            </a:r>
            <a:r>
              <a:rPr lang="en-US" altLang="ko-KR" sz="1400" b="0" dirty="0"/>
              <a:t> </a:t>
            </a:r>
          </a:p>
          <a:p>
            <a:pPr algn="l">
              <a:lnSpc>
                <a:spcPct val="150000"/>
              </a:lnSpc>
            </a:pPr>
            <a:r>
              <a:rPr lang="en-US" altLang="ko-KR" sz="1400" i="1" dirty="0"/>
              <a:t>   Track #2)</a:t>
            </a:r>
            <a:r>
              <a:rPr lang="ko-KR" altLang="en-US" sz="1400" i="1" dirty="0"/>
              <a:t> 기업 및 연구소 조직이 갖추어야 할 </a:t>
            </a:r>
            <a:r>
              <a:rPr lang="en-US" altLang="ko-KR" sz="1400" i="1" dirty="0"/>
              <a:t>MOT </a:t>
            </a:r>
            <a:r>
              <a:rPr lang="ko-KR" altLang="en-US" sz="1400" i="1" dirty="0"/>
              <a:t>운영체계</a:t>
            </a:r>
            <a:endParaRPr lang="en-US" altLang="ko-KR" sz="1400" i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0B6CA2-023D-77B7-E935-CF2A63EB56DB}"/>
              </a:ext>
            </a:extLst>
          </p:cNvPr>
          <p:cNvSpPr txBox="1">
            <a:spLocks/>
          </p:cNvSpPr>
          <p:nvPr/>
        </p:nvSpPr>
        <p:spPr>
          <a:xfrm>
            <a:off x="679240" y="3546203"/>
            <a:ext cx="737701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en-US" altLang="ko-KR" sz="1400" dirty="0"/>
              <a:t>Target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885FACE9-E004-F94C-4841-03ACC68C29F5}"/>
              </a:ext>
            </a:extLst>
          </p:cNvPr>
          <p:cNvSpPr txBox="1">
            <a:spLocks/>
          </p:cNvSpPr>
          <p:nvPr/>
        </p:nvSpPr>
        <p:spPr>
          <a:xfrm>
            <a:off x="696811" y="4444664"/>
            <a:ext cx="761747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400" dirty="0"/>
              <a:t>Theme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A43535-1B98-5316-B88B-791FAD83736B}"/>
              </a:ext>
            </a:extLst>
          </p:cNvPr>
          <p:cNvSpPr/>
          <p:nvPr/>
        </p:nvSpPr>
        <p:spPr>
          <a:xfrm>
            <a:off x="661958" y="1267818"/>
            <a:ext cx="785375" cy="12565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운영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전략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62D63-3A5C-119A-E5A7-9D6D6639CA4E}"/>
              </a:ext>
            </a:extLst>
          </p:cNvPr>
          <p:cNvSpPr txBox="1"/>
          <p:nvPr/>
        </p:nvSpPr>
        <p:spPr>
          <a:xfrm>
            <a:off x="8709409" y="296399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자료</a:t>
            </a:r>
          </a:p>
        </p:txBody>
      </p:sp>
    </p:spTree>
    <p:extLst>
      <p:ext uri="{BB962C8B-B14F-4D97-AF65-F5344CB8AC3E}">
        <p14:creationId xmlns:p14="http://schemas.microsoft.com/office/powerpoint/2010/main" val="37106618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96310-1674-CA7F-3D81-67DCEAFE8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4D3CF9-AF33-C3FC-9EF4-97254A742D15}"/>
              </a:ext>
            </a:extLst>
          </p:cNvPr>
          <p:cNvSpPr txBox="1"/>
          <p:nvPr/>
        </p:nvSpPr>
        <p:spPr>
          <a:xfrm>
            <a:off x="55627" y="196343"/>
            <a:ext cx="20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Paradigm Shift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E4C8F3-3456-983D-F5B2-3C5E383389F1}"/>
              </a:ext>
            </a:extLst>
          </p:cNvPr>
          <p:cNvSpPr txBox="1"/>
          <p:nvPr/>
        </p:nvSpPr>
        <p:spPr>
          <a:xfrm>
            <a:off x="2608214" y="1120399"/>
            <a:ext cx="16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Fast Follower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CA9A1D-4798-BA63-6339-A4976D3F8289}"/>
              </a:ext>
            </a:extLst>
          </p:cNvPr>
          <p:cNvSpPr txBox="1"/>
          <p:nvPr/>
        </p:nvSpPr>
        <p:spPr>
          <a:xfrm>
            <a:off x="6799884" y="1120399"/>
            <a:ext cx="144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First Mover</a:t>
            </a:r>
            <a:endParaRPr lang="ko-KR" altLang="en-US" b="1" dirty="0">
              <a:latin typeface="+mj-ea"/>
              <a:ea typeface="+mj-ea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F4DBB071-F31F-CBCC-2014-423B46354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492775"/>
              </p:ext>
            </p:extLst>
          </p:nvPr>
        </p:nvGraphicFramePr>
        <p:xfrm>
          <a:off x="895149" y="1515035"/>
          <a:ext cx="8614611" cy="4579871"/>
        </p:xfrm>
        <a:graphic>
          <a:graphicData uri="http://schemas.openxmlformats.org/drawingml/2006/table">
            <a:tbl>
              <a:tblPr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078030">
                  <a:extLst>
                    <a:ext uri="{9D8B030D-6E8A-4147-A177-3AD203B41FA5}">
                      <a16:colId xmlns:a16="http://schemas.microsoft.com/office/drawing/2014/main" val="1383884066"/>
                    </a:ext>
                  </a:extLst>
                </a:gridCol>
                <a:gridCol w="3696101">
                  <a:extLst>
                    <a:ext uri="{9D8B030D-6E8A-4147-A177-3AD203B41FA5}">
                      <a16:colId xmlns:a16="http://schemas.microsoft.com/office/drawing/2014/main" val="3170702588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1140014795"/>
                    </a:ext>
                  </a:extLst>
                </a:gridCol>
              </a:tblGrid>
              <a:tr h="51589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구분</a:t>
                      </a:r>
                      <a:endParaRPr lang="ko-KR" altLang="en-US" sz="1300" b="1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         기존 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산업화 시대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현재 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디지털 혁명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74707"/>
                  </a:ext>
                </a:extLst>
              </a:tr>
              <a:tr h="427039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핵심경쟁력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생산성 </a:t>
                      </a:r>
                      <a:r>
                        <a:rPr lang="en-US" altLang="ko-KR" sz="13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300" b="1" dirty="0">
                          <a:latin typeface="+mj-ea"/>
                          <a:ea typeface="+mj-ea"/>
                        </a:rPr>
                        <a:t>Productivity)</a:t>
                      </a:r>
                      <a:endParaRPr 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데이터 </a:t>
                      </a:r>
                      <a:r>
                        <a:rPr lang="en-US" altLang="ko-KR" sz="13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300" b="1" dirty="0">
                          <a:latin typeface="+mj-ea"/>
                          <a:ea typeface="+mj-ea"/>
                        </a:rPr>
                        <a:t>Data)</a:t>
                      </a:r>
                      <a:endParaRPr 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517935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주요산업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제조업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철강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자동차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석유화학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IT, AI,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빅데이터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바이오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로봇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IoT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366249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주요기술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증기기관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전기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컨베이어벨트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대량생산 시스템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인공지능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(AI),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클라우드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블록체인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자동화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70935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자본구조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물리적 자본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공장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기계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설비 중심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지식 자본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데이터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알고리즘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플랫폼 중심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017581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생산방식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대량 생산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300" dirty="0">
                          <a:latin typeface="+mj-ea"/>
                          <a:ea typeface="+mj-ea"/>
                        </a:rPr>
                        <a:t>Mass Production)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맞춤형 생산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300" dirty="0">
                          <a:latin typeface="+mj-ea"/>
                          <a:ea typeface="+mj-ea"/>
                        </a:rPr>
                        <a:t>Customization &amp; Automation)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79143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노동형태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단순 노동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기계 조작 중심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창의적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·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지식 기반 노동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자동화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·AI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협업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697277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경쟁전략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규모의 경제 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규모가 클수록 비용 절감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속도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·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유연성 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빠른 혁신과 적응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601186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핵심기업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포드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(Ford), GE, GM,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철강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·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석유 기업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구글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(Google),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테슬라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애플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아마존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 err="1">
                          <a:latin typeface="+mj-ea"/>
                          <a:ea typeface="+mj-ea"/>
                        </a:rPr>
                        <a:t>바이두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909571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경쟁방식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비용 절감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생산량 증가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플랫폼 경쟁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네트워크 효과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AI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혁신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66661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F27BB770-609D-11FD-018E-BCB881E29865}"/>
              </a:ext>
            </a:extLst>
          </p:cNvPr>
          <p:cNvSpPr/>
          <p:nvPr/>
        </p:nvSpPr>
        <p:spPr>
          <a:xfrm>
            <a:off x="837397" y="1489731"/>
            <a:ext cx="8701238" cy="47089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1D4F7A1-F264-3E97-78ED-BFBDE0BD0F3D}"/>
              </a:ext>
            </a:extLst>
          </p:cNvPr>
          <p:cNvCxnSpPr/>
          <p:nvPr/>
        </p:nvCxnSpPr>
        <p:spPr>
          <a:xfrm>
            <a:off x="5573027" y="1515035"/>
            <a:ext cx="0" cy="468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989457F-5327-05C9-7513-8930A4EA3E23}"/>
              </a:ext>
            </a:extLst>
          </p:cNvPr>
          <p:cNvCxnSpPr/>
          <p:nvPr/>
        </p:nvCxnSpPr>
        <p:spPr>
          <a:xfrm>
            <a:off x="1904190" y="1513432"/>
            <a:ext cx="0" cy="468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9D64C6-A747-E751-9A72-308E370B4DED}"/>
              </a:ext>
            </a:extLst>
          </p:cNvPr>
          <p:cNvCxnSpPr/>
          <p:nvPr/>
        </p:nvCxnSpPr>
        <p:spPr>
          <a:xfrm>
            <a:off x="837397" y="1973179"/>
            <a:ext cx="87012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A3C05431-1B39-62AD-23DF-05B0AD573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55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2CB15-FE7A-6B7B-8955-C3116D238061}"/>
              </a:ext>
            </a:extLst>
          </p:cNvPr>
          <p:cNvSpPr txBox="1"/>
          <p:nvPr/>
        </p:nvSpPr>
        <p:spPr>
          <a:xfrm>
            <a:off x="2059574" y="233938"/>
            <a:ext cx="2072619" cy="3693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Industrial Progress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BDA415-DEB6-B921-7F30-2FD7A0AD1ECB}"/>
              </a:ext>
            </a:extLst>
          </p:cNvPr>
          <p:cNvSpPr txBox="1"/>
          <p:nvPr/>
        </p:nvSpPr>
        <p:spPr>
          <a:xfrm>
            <a:off x="8709409" y="296399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자료</a:t>
            </a:r>
          </a:p>
        </p:txBody>
      </p:sp>
    </p:spTree>
    <p:extLst>
      <p:ext uri="{BB962C8B-B14F-4D97-AF65-F5344CB8AC3E}">
        <p14:creationId xmlns:p14="http://schemas.microsoft.com/office/powerpoint/2010/main" val="3730137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FF862-7D5E-4FF3-4683-C1912AD51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48B4F6D-F596-1414-A7C2-5A7F76344234}"/>
              </a:ext>
            </a:extLst>
          </p:cNvPr>
          <p:cNvSpPr/>
          <p:nvPr/>
        </p:nvSpPr>
        <p:spPr>
          <a:xfrm>
            <a:off x="6957618" y="2029285"/>
            <a:ext cx="2282636" cy="3485989"/>
          </a:xfrm>
          <a:prstGeom prst="roundRect">
            <a:avLst>
              <a:gd name="adj" fmla="val 4303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3C37C55-F70D-7DDE-58B6-9F1339A72617}"/>
              </a:ext>
            </a:extLst>
          </p:cNvPr>
          <p:cNvSpPr/>
          <p:nvPr/>
        </p:nvSpPr>
        <p:spPr>
          <a:xfrm>
            <a:off x="4031398" y="2675362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53C7CDA-73CF-6E54-1465-39CC3AE2D34D}"/>
              </a:ext>
            </a:extLst>
          </p:cNvPr>
          <p:cNvSpPr/>
          <p:nvPr/>
        </p:nvSpPr>
        <p:spPr>
          <a:xfrm>
            <a:off x="862051" y="2675362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8ACAC2D-B634-2DA7-6AF2-7C1A363A3DBC}"/>
              </a:ext>
            </a:extLst>
          </p:cNvPr>
          <p:cNvSpPr/>
          <p:nvPr/>
        </p:nvSpPr>
        <p:spPr>
          <a:xfrm>
            <a:off x="4025996" y="3359952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0229AD9-0E53-DAD7-39C0-4F77B9EA03D3}"/>
              </a:ext>
            </a:extLst>
          </p:cNvPr>
          <p:cNvSpPr/>
          <p:nvPr/>
        </p:nvSpPr>
        <p:spPr>
          <a:xfrm>
            <a:off x="856649" y="3359952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FD698C1-ABD3-7F3E-8729-887253920510}"/>
              </a:ext>
            </a:extLst>
          </p:cNvPr>
          <p:cNvSpPr/>
          <p:nvPr/>
        </p:nvSpPr>
        <p:spPr>
          <a:xfrm>
            <a:off x="4025996" y="3983590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84CE01B-E30B-2C30-B233-DEC4BC7F011E}"/>
              </a:ext>
            </a:extLst>
          </p:cNvPr>
          <p:cNvSpPr/>
          <p:nvPr/>
        </p:nvSpPr>
        <p:spPr>
          <a:xfrm>
            <a:off x="856649" y="3983590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D471DB0-F695-1FF0-862D-F2C254B1D1DF}"/>
              </a:ext>
            </a:extLst>
          </p:cNvPr>
          <p:cNvSpPr/>
          <p:nvPr/>
        </p:nvSpPr>
        <p:spPr>
          <a:xfrm>
            <a:off x="4025996" y="4616665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0802695-EF09-1B8B-7E38-4DDA57DD6D9B}"/>
              </a:ext>
            </a:extLst>
          </p:cNvPr>
          <p:cNvSpPr/>
          <p:nvPr/>
        </p:nvSpPr>
        <p:spPr>
          <a:xfrm>
            <a:off x="856649" y="4616665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DBD71B1-08A1-8FDC-4A40-8E259E3EC82D}"/>
              </a:ext>
            </a:extLst>
          </p:cNvPr>
          <p:cNvSpPr/>
          <p:nvPr/>
        </p:nvSpPr>
        <p:spPr>
          <a:xfrm>
            <a:off x="4025996" y="2029285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D7DB89C-3CBE-4B8A-8CC9-B54F045D5D5C}"/>
              </a:ext>
            </a:extLst>
          </p:cNvPr>
          <p:cNvSpPr/>
          <p:nvPr/>
        </p:nvSpPr>
        <p:spPr>
          <a:xfrm>
            <a:off x="856649" y="2029285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BAC35-3B96-A56D-0940-3986FE95A37D}"/>
              </a:ext>
            </a:extLst>
          </p:cNvPr>
          <p:cNvSpPr txBox="1"/>
          <p:nvPr/>
        </p:nvSpPr>
        <p:spPr>
          <a:xfrm>
            <a:off x="55627" y="196343"/>
            <a:ext cx="20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Paradigm Shift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EBA960-B1E4-0EB5-1638-B60F58B3CB7B}"/>
              </a:ext>
            </a:extLst>
          </p:cNvPr>
          <p:cNvSpPr txBox="1"/>
          <p:nvPr/>
        </p:nvSpPr>
        <p:spPr>
          <a:xfrm>
            <a:off x="1347304" y="1636293"/>
            <a:ext cx="147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Fast Follower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1544B4-DD33-1528-5AD6-E5E2AF06C208}"/>
              </a:ext>
            </a:extLst>
          </p:cNvPr>
          <p:cNvSpPr txBox="1"/>
          <p:nvPr/>
        </p:nvSpPr>
        <p:spPr>
          <a:xfrm>
            <a:off x="4720825" y="1636293"/>
            <a:ext cx="1299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First Mover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057E45-C255-6BE1-47BD-9EAF7B3F65AF}"/>
              </a:ext>
            </a:extLst>
          </p:cNvPr>
          <p:cNvSpPr txBox="1"/>
          <p:nvPr/>
        </p:nvSpPr>
        <p:spPr>
          <a:xfrm>
            <a:off x="1197707" y="2154413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Owner </a:t>
            </a:r>
            <a:r>
              <a:rPr lang="ko-KR" altLang="en-US" sz="1400" dirty="0"/>
              <a:t>경영</a:t>
            </a:r>
            <a:r>
              <a:rPr lang="en-US" altLang="ko-KR" sz="1400" dirty="0"/>
              <a:t>, </a:t>
            </a:r>
            <a:r>
              <a:rPr lang="ko-KR" altLang="en-US" sz="1400" dirty="0"/>
              <a:t>평생직장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9783D-FB80-AC2C-F313-872DB9810499}"/>
              </a:ext>
            </a:extLst>
          </p:cNvPr>
          <p:cNvSpPr txBox="1"/>
          <p:nvPr/>
        </p:nvSpPr>
        <p:spPr>
          <a:xfrm>
            <a:off x="4192391" y="2029285"/>
            <a:ext cx="2227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주주경영</a:t>
            </a:r>
            <a:endParaRPr lang="en-US" altLang="ko-KR" sz="1400" dirty="0"/>
          </a:p>
          <a:p>
            <a:pPr algn="ctr"/>
            <a:r>
              <a:rPr lang="en-US" altLang="ko-KR" sz="1400" dirty="0"/>
              <a:t>Career Nomad, Gig Worker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49853-1B33-6B9A-9684-A2ECCC6F523B}"/>
              </a:ext>
            </a:extLst>
          </p:cNvPr>
          <p:cNvSpPr txBox="1"/>
          <p:nvPr/>
        </p:nvSpPr>
        <p:spPr>
          <a:xfrm>
            <a:off x="1096730" y="2780055"/>
            <a:ext cx="2119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∑</a:t>
            </a:r>
            <a:r>
              <a:rPr lang="en-US" altLang="ko-KR" sz="1400" dirty="0"/>
              <a:t>(</a:t>
            </a:r>
            <a:r>
              <a:rPr lang="ko-KR" altLang="en-US" sz="1400" dirty="0"/>
              <a:t>직원 능력</a:t>
            </a:r>
            <a:r>
              <a:rPr lang="en-US" altLang="ko-KR" sz="1400" dirty="0"/>
              <a:t>) </a:t>
            </a:r>
            <a:r>
              <a:rPr lang="en-US" altLang="ko-KR" sz="1600" dirty="0"/>
              <a:t>≈</a:t>
            </a:r>
            <a:r>
              <a:rPr lang="en-US" altLang="ko-KR" sz="1400" dirty="0"/>
              <a:t> </a:t>
            </a:r>
            <a:r>
              <a:rPr lang="ko-KR" altLang="en-US" sz="1400" dirty="0"/>
              <a:t>회사능력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402FC-4670-C35B-EEA0-88B6AC07EA45}"/>
              </a:ext>
            </a:extLst>
          </p:cNvPr>
          <p:cNvSpPr txBox="1"/>
          <p:nvPr/>
        </p:nvSpPr>
        <p:spPr>
          <a:xfrm>
            <a:off x="4649031" y="2808930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직원과 회사 구분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F2629-14F8-A1C5-6887-EB4160184B5E}"/>
              </a:ext>
            </a:extLst>
          </p:cNvPr>
          <p:cNvSpPr txBox="1"/>
          <p:nvPr/>
        </p:nvSpPr>
        <p:spPr>
          <a:xfrm>
            <a:off x="1196037" y="4106553"/>
            <a:ext cx="183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빠른 실행</a:t>
            </a:r>
            <a:r>
              <a:rPr lang="en-US" altLang="ko-KR" sz="1400" dirty="0"/>
              <a:t>(Execution)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3D58EE-BED0-D7F9-1EF1-6738E128D556}"/>
              </a:ext>
            </a:extLst>
          </p:cNvPr>
          <p:cNvSpPr txBox="1"/>
          <p:nvPr/>
        </p:nvSpPr>
        <p:spPr>
          <a:xfrm>
            <a:off x="4112498" y="4095779"/>
            <a:ext cx="256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전략</a:t>
            </a:r>
            <a:r>
              <a:rPr lang="en-US" altLang="ko-KR" sz="1400" dirty="0"/>
              <a:t>, </a:t>
            </a:r>
            <a:r>
              <a:rPr lang="ko-KR" altLang="en-US" sz="1400" dirty="0"/>
              <a:t>기획 </a:t>
            </a:r>
            <a:r>
              <a:rPr lang="en-US" altLang="ko-KR" sz="1400" dirty="0"/>
              <a:t>(Strategy/Planning)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A2C95-F1D6-D11A-201F-57EC03952AE5}"/>
              </a:ext>
            </a:extLst>
          </p:cNvPr>
          <p:cNvSpPr txBox="1"/>
          <p:nvPr/>
        </p:nvSpPr>
        <p:spPr>
          <a:xfrm>
            <a:off x="1016118" y="3376877"/>
            <a:ext cx="2198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근면</a:t>
            </a:r>
            <a:r>
              <a:rPr lang="en-US" altLang="ko-KR" sz="1400" dirty="0"/>
              <a:t> </a:t>
            </a:r>
            <a:r>
              <a:rPr lang="ko-KR" altLang="en-US" sz="1400" dirty="0"/>
              <a:t>성실</a:t>
            </a:r>
            <a:endParaRPr lang="en-US" altLang="ko-KR" sz="1400" dirty="0"/>
          </a:p>
          <a:p>
            <a:pPr algn="ctr"/>
            <a:r>
              <a:rPr lang="ko-KR" altLang="en-US" sz="1400" dirty="0"/>
              <a:t>규모의 경제</a:t>
            </a:r>
            <a:r>
              <a:rPr lang="en-US" altLang="ko-KR" sz="1400" dirty="0"/>
              <a:t>(</a:t>
            </a:r>
            <a:r>
              <a:rPr lang="ko-KR" altLang="en-US" sz="1400" dirty="0"/>
              <a:t>제한적 경쟁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EEC7E7-0DAB-1EBA-D1C1-A04C0F06E6DC}"/>
              </a:ext>
            </a:extLst>
          </p:cNvPr>
          <p:cNvSpPr txBox="1"/>
          <p:nvPr/>
        </p:nvSpPr>
        <p:spPr>
          <a:xfrm>
            <a:off x="4380149" y="3376877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창의 혁신</a:t>
            </a:r>
            <a:endParaRPr lang="en-US" altLang="ko-KR" sz="1400" dirty="0"/>
          </a:p>
          <a:p>
            <a:pPr algn="ctr"/>
            <a:r>
              <a:rPr lang="ko-KR" altLang="en-US" sz="1400" dirty="0"/>
              <a:t>빠른 변화</a:t>
            </a:r>
            <a:r>
              <a:rPr lang="en-US" altLang="ko-KR" sz="1400" dirty="0"/>
              <a:t>(</a:t>
            </a:r>
            <a:r>
              <a:rPr lang="ko-KR" altLang="en-US" sz="1400" dirty="0"/>
              <a:t>무한 경쟁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72FCF-4B11-5ABA-78D0-4465D485833D}"/>
              </a:ext>
            </a:extLst>
          </p:cNvPr>
          <p:cNvSpPr txBox="1"/>
          <p:nvPr/>
        </p:nvSpPr>
        <p:spPr>
          <a:xfrm>
            <a:off x="4632751" y="4721617"/>
            <a:ext cx="1462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Open Innovation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556E7-C767-09CB-B729-D808B65F2786}"/>
              </a:ext>
            </a:extLst>
          </p:cNvPr>
          <p:cNvSpPr txBox="1"/>
          <p:nvPr/>
        </p:nvSpPr>
        <p:spPr>
          <a:xfrm>
            <a:off x="1484994" y="4715183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In</a:t>
            </a:r>
            <a:r>
              <a:rPr lang="ko-KR" altLang="en-US" sz="1400" dirty="0"/>
              <a:t> </a:t>
            </a:r>
            <a:r>
              <a:rPr lang="en-US" altLang="ko-KR" sz="1400" dirty="0"/>
              <a:t>House</a:t>
            </a:r>
            <a:r>
              <a:rPr lang="ko-KR" altLang="en-US" sz="1400" dirty="0"/>
              <a:t> </a:t>
            </a:r>
            <a:r>
              <a:rPr lang="en-US" altLang="ko-KR" sz="1400" dirty="0"/>
              <a:t>R&amp;D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5EFF6B-A8FA-BCEE-5C0B-D03BF0DFA6AA}"/>
              </a:ext>
            </a:extLst>
          </p:cNvPr>
          <p:cNvSpPr txBox="1"/>
          <p:nvPr/>
        </p:nvSpPr>
        <p:spPr>
          <a:xfrm>
            <a:off x="7162842" y="2368013"/>
            <a:ext cx="18231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Management Fashion</a:t>
            </a:r>
          </a:p>
          <a:p>
            <a:pPr algn="ctr"/>
            <a:r>
              <a:rPr lang="en-US" altLang="ko-KR" sz="1200" dirty="0"/>
              <a:t>(ISO,</a:t>
            </a:r>
            <a:r>
              <a:rPr lang="ko-KR" altLang="en-US" sz="1200" dirty="0"/>
              <a:t> </a:t>
            </a:r>
            <a:r>
              <a:rPr lang="en-US" altLang="ko-KR" sz="1200" dirty="0"/>
              <a:t>6</a:t>
            </a:r>
            <a:r>
              <a:rPr lang="ko-KR" altLang="en-US" sz="1200" dirty="0"/>
              <a:t>시그마</a:t>
            </a:r>
            <a:r>
              <a:rPr lang="en-US" altLang="ko-KR" sz="1200" dirty="0"/>
              <a:t>, OKR </a:t>
            </a:r>
            <a:r>
              <a:rPr lang="ko-KR" altLang="en-US" sz="1200" dirty="0"/>
              <a:t>등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0F52B-2C00-E396-7C3F-BE54C60DBD61}"/>
              </a:ext>
            </a:extLst>
          </p:cNvPr>
          <p:cNvSpPr txBox="1"/>
          <p:nvPr/>
        </p:nvSpPr>
        <p:spPr>
          <a:xfrm>
            <a:off x="7395130" y="3137527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Agent Dilemma</a:t>
            </a:r>
          </a:p>
          <a:p>
            <a:pPr algn="ctr"/>
            <a:r>
              <a:rPr lang="en-US" altLang="ko-KR" sz="1400" dirty="0"/>
              <a:t>(BSC,</a:t>
            </a:r>
            <a:r>
              <a:rPr lang="ko-KR" altLang="en-US" sz="1400" dirty="0"/>
              <a:t> </a:t>
            </a:r>
            <a:r>
              <a:rPr lang="en-US" altLang="ko-KR" sz="1400" dirty="0"/>
              <a:t>KPI)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2F58D1-1DF3-F937-6420-272409BF1FE5}"/>
              </a:ext>
            </a:extLst>
          </p:cNvPr>
          <p:cNvSpPr txBox="1"/>
          <p:nvPr/>
        </p:nvSpPr>
        <p:spPr>
          <a:xfrm>
            <a:off x="7424499" y="3791541"/>
            <a:ext cx="1307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R&amp;D </a:t>
            </a:r>
            <a:r>
              <a:rPr lang="ko-KR" altLang="en-US" sz="1400" dirty="0"/>
              <a:t>분야</a:t>
            </a:r>
            <a:endParaRPr lang="en-US" altLang="ko-KR" sz="1400" dirty="0"/>
          </a:p>
          <a:p>
            <a:pPr algn="ctr"/>
            <a:r>
              <a:rPr lang="en-US" altLang="ko-KR" sz="1400" dirty="0"/>
              <a:t>(Profit</a:t>
            </a:r>
            <a:r>
              <a:rPr lang="ko-KR" altLang="en-US" sz="1400" dirty="0"/>
              <a:t> </a:t>
            </a:r>
            <a:r>
              <a:rPr lang="en-US" altLang="ko-KR" sz="1400" dirty="0"/>
              <a:t>Center)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1275BC-34C7-8BDC-D154-44B29241A113}"/>
              </a:ext>
            </a:extLst>
          </p:cNvPr>
          <p:cNvSpPr txBox="1"/>
          <p:nvPr/>
        </p:nvSpPr>
        <p:spPr>
          <a:xfrm>
            <a:off x="2071594" y="5957135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Where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C98AA-560C-6F3C-ADB7-853115D877BF}"/>
              </a:ext>
            </a:extLst>
          </p:cNvPr>
          <p:cNvSpPr txBox="1"/>
          <p:nvPr/>
        </p:nvSpPr>
        <p:spPr>
          <a:xfrm>
            <a:off x="4088817" y="5957135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What &amp; Why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3DC2CF-C4EB-80AC-36AC-6ED01C8442A5}"/>
              </a:ext>
            </a:extLst>
          </p:cNvPr>
          <p:cNvSpPr txBox="1"/>
          <p:nvPr/>
        </p:nvSpPr>
        <p:spPr>
          <a:xfrm>
            <a:off x="6957617" y="5957135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How</a:t>
            </a:r>
            <a:endParaRPr lang="ko-KR" altLang="en-US" b="1" dirty="0"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DA8F17D-3C83-3104-4687-A2587C3F8D10}"/>
              </a:ext>
            </a:extLst>
          </p:cNvPr>
          <p:cNvCxnSpPr/>
          <p:nvPr/>
        </p:nvCxnSpPr>
        <p:spPr>
          <a:xfrm>
            <a:off x="1751798" y="5361272"/>
            <a:ext cx="760396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1C0C914-07C8-15B9-343E-CA4BC8AF71D8}"/>
              </a:ext>
            </a:extLst>
          </p:cNvPr>
          <p:cNvCxnSpPr/>
          <p:nvPr/>
        </p:nvCxnSpPr>
        <p:spPr>
          <a:xfrm>
            <a:off x="4960309" y="5380522"/>
            <a:ext cx="760396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1E8D5A6-1FCF-3C12-3F10-B89B88CD79C4}"/>
              </a:ext>
            </a:extLst>
          </p:cNvPr>
          <p:cNvSpPr txBox="1"/>
          <p:nvPr/>
        </p:nvSpPr>
        <p:spPr>
          <a:xfrm>
            <a:off x="965824" y="980703"/>
            <a:ext cx="80889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ko-KR" altLang="en-US" sz="1600" b="1" dirty="0">
                <a:latin typeface="+mj-ea"/>
                <a:ea typeface="+mj-ea"/>
              </a:rPr>
              <a:t>기업 차원에서 기술경영</a:t>
            </a:r>
            <a:r>
              <a:rPr lang="en-US" altLang="ko-KR" sz="1600" b="1" dirty="0">
                <a:latin typeface="+mj-ea"/>
                <a:ea typeface="+mj-ea"/>
              </a:rPr>
              <a:t>(MOT) </a:t>
            </a:r>
            <a:r>
              <a:rPr lang="ko-KR" altLang="en-US" sz="1600" b="1" dirty="0">
                <a:latin typeface="+mj-ea"/>
                <a:ea typeface="+mj-ea"/>
              </a:rPr>
              <a:t>시스템을 구축 및 운영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측면에서 환경변화에 대한 이해 </a:t>
            </a:r>
            <a:endParaRPr lang="ko-KR" altLang="en-US" sz="1600" b="1" i="0" u="none" strike="noStrike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B9F71A52-E5CC-8265-BAAE-D1987948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56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739F-D142-8382-ED99-E6D04B28EA48}"/>
              </a:ext>
            </a:extLst>
          </p:cNvPr>
          <p:cNvSpPr txBox="1"/>
          <p:nvPr/>
        </p:nvSpPr>
        <p:spPr>
          <a:xfrm>
            <a:off x="2059574" y="233938"/>
            <a:ext cx="1838708" cy="3693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Business Culture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FC9DFE-B60B-98D9-5CEB-FF4EA96055FB}"/>
              </a:ext>
            </a:extLst>
          </p:cNvPr>
          <p:cNvSpPr txBox="1"/>
          <p:nvPr/>
        </p:nvSpPr>
        <p:spPr>
          <a:xfrm>
            <a:off x="8709409" y="296399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자료</a:t>
            </a:r>
          </a:p>
        </p:txBody>
      </p:sp>
    </p:spTree>
    <p:extLst>
      <p:ext uri="{BB962C8B-B14F-4D97-AF65-F5344CB8AC3E}">
        <p14:creationId xmlns:p14="http://schemas.microsoft.com/office/powerpoint/2010/main" val="2626425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3DF63E7-22E8-7796-75DC-C360A7DA8D02}"/>
              </a:ext>
            </a:extLst>
          </p:cNvPr>
          <p:cNvSpPr/>
          <p:nvPr/>
        </p:nvSpPr>
        <p:spPr>
          <a:xfrm>
            <a:off x="1577814" y="1503315"/>
            <a:ext cx="7927354" cy="2435057"/>
          </a:xfrm>
          <a:prstGeom prst="roundRect">
            <a:avLst>
              <a:gd name="adj" fmla="val 8984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BD09C-0111-ACBB-7F45-8DA653C7B1D5}"/>
              </a:ext>
            </a:extLst>
          </p:cNvPr>
          <p:cNvSpPr txBox="1"/>
          <p:nvPr/>
        </p:nvSpPr>
        <p:spPr>
          <a:xfrm>
            <a:off x="2196485" y="1734507"/>
            <a:ext cx="1406154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M/B/T Intelligence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142F4-DC36-C16F-90CD-B77E0845B15E}"/>
              </a:ext>
            </a:extLst>
          </p:cNvPr>
          <p:cNvSpPr txBox="1"/>
          <p:nvPr/>
        </p:nvSpPr>
        <p:spPr>
          <a:xfrm>
            <a:off x="1749674" y="2466311"/>
            <a:ext cx="728084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Strategy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EECA2-35E7-1187-C510-80B0769D21B5}"/>
              </a:ext>
            </a:extLst>
          </p:cNvPr>
          <p:cNvSpPr txBox="1"/>
          <p:nvPr/>
        </p:nvSpPr>
        <p:spPr>
          <a:xfrm>
            <a:off x="2923592" y="2466311"/>
            <a:ext cx="970137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Project Plan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FF49E-5C4E-9D6B-CF51-6C9C2003544B}"/>
              </a:ext>
            </a:extLst>
          </p:cNvPr>
          <p:cNvSpPr txBox="1"/>
          <p:nvPr/>
        </p:nvSpPr>
        <p:spPr>
          <a:xfrm>
            <a:off x="7770022" y="2086281"/>
            <a:ext cx="1551182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38" dirty="0">
                <a:latin typeface="+mj-ea"/>
                <a:ea typeface="+mj-ea"/>
              </a:rPr>
              <a:t>Repository(History, Knowledge, ..)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41163F-9F75-DCDD-1EEA-15AE20117B00}"/>
              </a:ext>
            </a:extLst>
          </p:cNvPr>
          <p:cNvSpPr txBox="1"/>
          <p:nvPr/>
        </p:nvSpPr>
        <p:spPr>
          <a:xfrm>
            <a:off x="7226797" y="4740388"/>
            <a:ext cx="1401346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>
                <a:latin typeface="+mj-ea"/>
                <a:ea typeface="+mj-ea"/>
              </a:rPr>
              <a:t>CEO, CTO, C-Level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1A6FEA-2EA4-4308-9631-8F48C5FD6486}"/>
              </a:ext>
            </a:extLst>
          </p:cNvPr>
          <p:cNvSpPr txBox="1"/>
          <p:nvPr/>
        </p:nvSpPr>
        <p:spPr>
          <a:xfrm>
            <a:off x="7271975" y="5053392"/>
            <a:ext cx="829073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Employee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CEFBA-5769-27F0-73FF-7506083950F5}"/>
              </a:ext>
            </a:extLst>
          </p:cNvPr>
          <p:cNvSpPr txBox="1"/>
          <p:nvPr/>
        </p:nvSpPr>
        <p:spPr>
          <a:xfrm>
            <a:off x="1562293" y="4888157"/>
            <a:ext cx="2834430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Shareholder   ---&gt;    Board of Directors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6E93C0-5EB4-B536-106D-15913E4443A8}"/>
              </a:ext>
            </a:extLst>
          </p:cNvPr>
          <p:cNvSpPr txBox="1"/>
          <p:nvPr/>
        </p:nvSpPr>
        <p:spPr>
          <a:xfrm>
            <a:off x="7780047" y="2581462"/>
            <a:ext cx="1541157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38" dirty="0">
                <a:latin typeface="+mj-ea"/>
                <a:ea typeface="+mj-ea"/>
              </a:rPr>
              <a:t>Outsourcing Vendor List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88A04C-39EC-B2BF-3507-5B8A54894C75}"/>
              </a:ext>
            </a:extLst>
          </p:cNvPr>
          <p:cNvSpPr txBox="1"/>
          <p:nvPr/>
        </p:nvSpPr>
        <p:spPr>
          <a:xfrm>
            <a:off x="4703624" y="2213292"/>
            <a:ext cx="212910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Execution(Action Plan/Actual)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5F47AE-A0C8-0B1C-A05D-97378E227A4B}"/>
              </a:ext>
            </a:extLst>
          </p:cNvPr>
          <p:cNvSpPr txBox="1"/>
          <p:nvPr/>
        </p:nvSpPr>
        <p:spPr>
          <a:xfrm>
            <a:off x="5663075" y="2460505"/>
            <a:ext cx="1108637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38" dirty="0">
                <a:latin typeface="+mj-ea"/>
                <a:ea typeface="+mj-ea"/>
              </a:rPr>
              <a:t>Insourcing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7BCD5F-F75C-6827-8BF5-FA1055D6CA61}"/>
              </a:ext>
            </a:extLst>
          </p:cNvPr>
          <p:cNvSpPr txBox="1"/>
          <p:nvPr/>
        </p:nvSpPr>
        <p:spPr>
          <a:xfrm>
            <a:off x="5663076" y="2734653"/>
            <a:ext cx="1230465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38" dirty="0">
                <a:latin typeface="+mj-ea"/>
                <a:ea typeface="+mj-ea"/>
              </a:rPr>
              <a:t>Outsourcing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960534-AF17-C53F-7A30-C211EEF1CE4B}"/>
              </a:ext>
            </a:extLst>
          </p:cNvPr>
          <p:cNvSpPr txBox="1"/>
          <p:nvPr/>
        </p:nvSpPr>
        <p:spPr>
          <a:xfrm>
            <a:off x="4776287" y="2610547"/>
            <a:ext cx="767198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38" dirty="0">
                <a:latin typeface="+mj-ea"/>
                <a:ea typeface="+mj-ea"/>
              </a:rPr>
              <a:t>M&amp;A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2062A8-7B42-923D-A593-9999A15163EC}"/>
              </a:ext>
            </a:extLst>
          </p:cNvPr>
          <p:cNvSpPr txBox="1"/>
          <p:nvPr/>
        </p:nvSpPr>
        <p:spPr>
          <a:xfrm>
            <a:off x="3901841" y="3397518"/>
            <a:ext cx="269625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Policy, Process, Rule, Procedure</a:t>
            </a:r>
            <a:endParaRPr lang="ko-KR" altLang="en-US" sz="1300" b="1" i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269828-6679-CFF4-CF10-0E6F8856D238}"/>
              </a:ext>
            </a:extLst>
          </p:cNvPr>
          <p:cNvSpPr txBox="1"/>
          <p:nvPr/>
        </p:nvSpPr>
        <p:spPr>
          <a:xfrm>
            <a:off x="4415394" y="3762759"/>
            <a:ext cx="1661032" cy="4425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>
                <a:latin typeface="+mj-ea"/>
                <a:ea typeface="+mj-ea"/>
              </a:rPr>
              <a:t>Role &amp; Responsibility</a:t>
            </a:r>
          </a:p>
          <a:p>
            <a:pPr algn="ctr"/>
            <a:r>
              <a:rPr lang="en-US" altLang="ko-KR" sz="1138" i="1" dirty="0">
                <a:latin typeface="+mj-ea"/>
                <a:ea typeface="+mj-ea"/>
              </a:rPr>
              <a:t>(Evaluation &amp; Reward)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442063D-8B92-8D4C-C5A5-671A132C2D25}"/>
              </a:ext>
            </a:extLst>
          </p:cNvPr>
          <p:cNvSpPr/>
          <p:nvPr/>
        </p:nvSpPr>
        <p:spPr>
          <a:xfrm>
            <a:off x="1675353" y="2426511"/>
            <a:ext cx="2339858" cy="31891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3C4FDBA-88CC-F4B9-6B91-59AC417A1D5A}"/>
              </a:ext>
            </a:extLst>
          </p:cNvPr>
          <p:cNvSpPr/>
          <p:nvPr/>
        </p:nvSpPr>
        <p:spPr>
          <a:xfrm>
            <a:off x="4571359" y="2175719"/>
            <a:ext cx="2642451" cy="834009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1417D5A-BEFB-98D6-91E2-DF95FA9BF558}"/>
              </a:ext>
            </a:extLst>
          </p:cNvPr>
          <p:cNvSpPr/>
          <p:nvPr/>
        </p:nvSpPr>
        <p:spPr>
          <a:xfrm>
            <a:off x="7706147" y="1999536"/>
            <a:ext cx="1685041" cy="1275608"/>
          </a:xfrm>
          <a:prstGeom prst="roundRect">
            <a:avLst>
              <a:gd name="adj" fmla="val 1087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FE29665-2B5B-44DC-0FE1-C11A4702B60C}"/>
              </a:ext>
            </a:extLst>
          </p:cNvPr>
          <p:cNvSpPr/>
          <p:nvPr/>
        </p:nvSpPr>
        <p:spPr>
          <a:xfrm>
            <a:off x="2147304" y="1729844"/>
            <a:ext cx="1455335" cy="31891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sp>
        <p:nvSpPr>
          <p:cNvPr id="12" name="화살표: 왼쪽/오른쪽 11">
            <a:extLst>
              <a:ext uri="{FF2B5EF4-FFF2-40B4-BE49-F238E27FC236}">
                <a16:creationId xmlns:a16="http://schemas.microsoft.com/office/drawing/2014/main" id="{BC92D035-9A56-BE2E-FBC4-B70B2D71EE9D}"/>
              </a:ext>
            </a:extLst>
          </p:cNvPr>
          <p:cNvSpPr/>
          <p:nvPr/>
        </p:nvSpPr>
        <p:spPr>
          <a:xfrm>
            <a:off x="7333400" y="2488855"/>
            <a:ext cx="311511" cy="185214"/>
          </a:xfrm>
          <a:prstGeom prst="leftRightArrow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94E3D6D-9C5B-A3FA-D565-92B4294385CD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477758" y="2600034"/>
            <a:ext cx="4458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A16C5AE-6513-A56C-2297-AE5288A4DEE4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 flipV="1">
            <a:off x="3893729" y="2592724"/>
            <a:ext cx="677630" cy="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E344667B-5260-004D-1FD8-9421E691E1B7}"/>
              </a:ext>
            </a:extLst>
          </p:cNvPr>
          <p:cNvSpPr/>
          <p:nvPr/>
        </p:nvSpPr>
        <p:spPr>
          <a:xfrm>
            <a:off x="2683630" y="2189195"/>
            <a:ext cx="372425" cy="9681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05E17CD-25C9-F153-9FCF-08D990503401}"/>
              </a:ext>
            </a:extLst>
          </p:cNvPr>
          <p:cNvCxnSpPr>
            <a:cxnSpLocks/>
            <a:stCxn id="33" idx="2"/>
            <a:endCxn id="3" idx="2"/>
          </p:cNvCxnSpPr>
          <p:nvPr/>
        </p:nvCxnSpPr>
        <p:spPr>
          <a:xfrm rot="5400000" flipH="1">
            <a:off x="4236780" y="1353924"/>
            <a:ext cx="264307" cy="3047303"/>
          </a:xfrm>
          <a:prstGeom prst="bentConnector3">
            <a:avLst>
              <a:gd name="adj1" fmla="val -864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E77AC5A-2C72-D3AB-30AD-5310EBDF6BDB}"/>
              </a:ext>
            </a:extLst>
          </p:cNvPr>
          <p:cNvCxnSpPr/>
          <p:nvPr/>
        </p:nvCxnSpPr>
        <p:spPr>
          <a:xfrm>
            <a:off x="8308724" y="3139664"/>
            <a:ext cx="42296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DC84C0-654F-9E0D-0519-37D0ACBB3865}"/>
              </a:ext>
            </a:extLst>
          </p:cNvPr>
          <p:cNvSpPr txBox="1"/>
          <p:nvPr/>
        </p:nvSpPr>
        <p:spPr>
          <a:xfrm>
            <a:off x="4847404" y="4888157"/>
            <a:ext cx="797013" cy="26744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i="1" dirty="0">
                <a:latin typeface="+mj-ea"/>
                <a:ea typeface="+mj-ea"/>
              </a:rPr>
              <a:t>Contract </a:t>
            </a:r>
          </a:p>
        </p:txBody>
      </p:sp>
      <p:sp>
        <p:nvSpPr>
          <p:cNvPr id="62" name="왼쪽 중괄호 61">
            <a:extLst>
              <a:ext uri="{FF2B5EF4-FFF2-40B4-BE49-F238E27FC236}">
                <a16:creationId xmlns:a16="http://schemas.microsoft.com/office/drawing/2014/main" id="{15E4CBD2-84C5-F9C4-85CE-5800877CAFDD}"/>
              </a:ext>
            </a:extLst>
          </p:cNvPr>
          <p:cNvSpPr/>
          <p:nvPr/>
        </p:nvSpPr>
        <p:spPr>
          <a:xfrm>
            <a:off x="1210166" y="4733816"/>
            <a:ext cx="227747" cy="544967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63" name="왼쪽 중괄호 62">
            <a:extLst>
              <a:ext uri="{FF2B5EF4-FFF2-40B4-BE49-F238E27FC236}">
                <a16:creationId xmlns:a16="http://schemas.microsoft.com/office/drawing/2014/main" id="{8DFF49CA-8A18-76AE-FD46-C3942201D6CD}"/>
              </a:ext>
            </a:extLst>
          </p:cNvPr>
          <p:cNvSpPr/>
          <p:nvPr/>
        </p:nvSpPr>
        <p:spPr>
          <a:xfrm>
            <a:off x="1262950" y="1490232"/>
            <a:ext cx="171217" cy="2435056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8EFAFA-CAF4-40BF-EA08-CE625FF0B3DD}"/>
              </a:ext>
            </a:extLst>
          </p:cNvPr>
          <p:cNvSpPr txBox="1"/>
          <p:nvPr/>
        </p:nvSpPr>
        <p:spPr>
          <a:xfrm>
            <a:off x="178596" y="2472087"/>
            <a:ext cx="984565" cy="4425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i="1" dirty="0">
                <a:latin typeface="+mj-ea"/>
                <a:ea typeface="+mj-ea"/>
              </a:rPr>
              <a:t>법인</a:t>
            </a:r>
            <a:endParaRPr lang="en-US" altLang="ko-KR" sz="1138" i="1" dirty="0">
              <a:latin typeface="+mj-ea"/>
              <a:ea typeface="+mj-ea"/>
            </a:endParaRPr>
          </a:p>
          <a:p>
            <a:pPr algn="ctr"/>
            <a:r>
              <a:rPr lang="en-US" altLang="ko-KR" sz="1138" i="1" dirty="0">
                <a:latin typeface="+mj-ea"/>
                <a:ea typeface="+mj-ea"/>
              </a:rPr>
              <a:t> Sustainable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E7A7845-DA43-F16E-8F98-A231BD59EA0F}"/>
              </a:ext>
            </a:extLst>
          </p:cNvPr>
          <p:cNvSpPr txBox="1"/>
          <p:nvPr/>
        </p:nvSpPr>
        <p:spPr>
          <a:xfrm>
            <a:off x="224079" y="4777899"/>
            <a:ext cx="1027846" cy="4425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i="1" dirty="0">
                <a:latin typeface="+mj-ea"/>
                <a:ea typeface="+mj-ea"/>
              </a:rPr>
              <a:t>개인</a:t>
            </a:r>
            <a:endParaRPr lang="en-US" altLang="ko-KR" sz="1138" i="1" dirty="0">
              <a:latin typeface="+mj-ea"/>
              <a:ea typeface="+mj-ea"/>
            </a:endParaRPr>
          </a:p>
          <a:p>
            <a:pPr algn="ctr"/>
            <a:r>
              <a:rPr lang="en-US" altLang="ko-KR" sz="1138" i="1" dirty="0">
                <a:latin typeface="+mj-ea"/>
                <a:ea typeface="+mj-ea"/>
              </a:rPr>
              <a:t> Replaceable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DAF1732-3E7F-9A46-3ED7-B7C8EFD0B92B}"/>
              </a:ext>
            </a:extLst>
          </p:cNvPr>
          <p:cNvCxnSpPr>
            <a:stCxn id="20" idx="3"/>
            <a:endCxn id="61" idx="1"/>
          </p:cNvCxnSpPr>
          <p:nvPr/>
        </p:nvCxnSpPr>
        <p:spPr>
          <a:xfrm>
            <a:off x="4396723" y="5021880"/>
            <a:ext cx="450681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FA0B94D-7348-23CD-96E8-83FEE30B2B0B}"/>
              </a:ext>
            </a:extLst>
          </p:cNvPr>
          <p:cNvCxnSpPr>
            <a:stCxn id="61" idx="3"/>
            <a:endCxn id="18" idx="1"/>
          </p:cNvCxnSpPr>
          <p:nvPr/>
        </p:nvCxnSpPr>
        <p:spPr>
          <a:xfrm flipV="1">
            <a:off x="5644417" y="4874111"/>
            <a:ext cx="1582380" cy="14776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BC28588-19DE-4575-69F9-F86D13CAA55C}"/>
              </a:ext>
            </a:extLst>
          </p:cNvPr>
          <p:cNvCxnSpPr>
            <a:stCxn id="61" idx="3"/>
            <a:endCxn id="19" idx="1"/>
          </p:cNvCxnSpPr>
          <p:nvPr/>
        </p:nvCxnSpPr>
        <p:spPr>
          <a:xfrm>
            <a:off x="5644417" y="5021880"/>
            <a:ext cx="1627558" cy="16523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5F174E9-202E-7CF7-0BFB-00F80202E1AF}"/>
              </a:ext>
            </a:extLst>
          </p:cNvPr>
          <p:cNvCxnSpPr>
            <a:stCxn id="61" idx="0"/>
            <a:endCxn id="29" idx="2"/>
          </p:cNvCxnSpPr>
          <p:nvPr/>
        </p:nvCxnSpPr>
        <p:spPr>
          <a:xfrm flipH="1" flipV="1">
            <a:off x="5245910" y="4205316"/>
            <a:ext cx="1" cy="68284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7E8755-7551-DC2D-6BEB-D3C4C63140EC}"/>
              </a:ext>
            </a:extLst>
          </p:cNvPr>
          <p:cNvSpPr txBox="1"/>
          <p:nvPr/>
        </p:nvSpPr>
        <p:spPr>
          <a:xfrm>
            <a:off x="55627" y="196343"/>
            <a:ext cx="20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Paradigm Shift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141C070-8F1C-77E0-E2BF-4B610980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57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97F3AE-9539-BCBE-A98A-980762D48223}"/>
              </a:ext>
            </a:extLst>
          </p:cNvPr>
          <p:cNvSpPr txBox="1"/>
          <p:nvPr/>
        </p:nvSpPr>
        <p:spPr>
          <a:xfrm>
            <a:off x="2059574" y="233938"/>
            <a:ext cx="2004075" cy="3693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Sustainable Object</a:t>
            </a:r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AD2B5-DB99-92C8-0EFF-E1E08B272C64}"/>
              </a:ext>
            </a:extLst>
          </p:cNvPr>
          <p:cNvSpPr txBox="1"/>
          <p:nvPr/>
        </p:nvSpPr>
        <p:spPr>
          <a:xfrm>
            <a:off x="8709409" y="296399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자료</a:t>
            </a:r>
          </a:p>
        </p:txBody>
      </p:sp>
    </p:spTree>
    <p:extLst>
      <p:ext uri="{BB962C8B-B14F-4D97-AF65-F5344CB8AC3E}">
        <p14:creationId xmlns:p14="http://schemas.microsoft.com/office/powerpoint/2010/main" val="2909936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B88BCEF0-154A-895E-FE30-A81FBC9E81F1}"/>
              </a:ext>
            </a:extLst>
          </p:cNvPr>
          <p:cNvSpPr/>
          <p:nvPr/>
        </p:nvSpPr>
        <p:spPr>
          <a:xfrm>
            <a:off x="3117622" y="1721752"/>
            <a:ext cx="5700288" cy="32426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FF3A7A-8605-40B9-BA85-65FA664C4704}"/>
              </a:ext>
            </a:extLst>
          </p:cNvPr>
          <p:cNvSpPr/>
          <p:nvPr/>
        </p:nvSpPr>
        <p:spPr>
          <a:xfrm>
            <a:off x="396927" y="1721752"/>
            <a:ext cx="1712304" cy="32426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21CE0D7-510C-4AFB-8D91-E8B155431912}"/>
              </a:ext>
            </a:extLst>
          </p:cNvPr>
          <p:cNvSpPr/>
          <p:nvPr/>
        </p:nvSpPr>
        <p:spPr>
          <a:xfrm>
            <a:off x="3117623" y="3008597"/>
            <a:ext cx="4005432" cy="559425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0C6C08-3B2F-499D-8EBB-D7E0182F1CDD}"/>
              </a:ext>
            </a:extLst>
          </p:cNvPr>
          <p:cNvSpPr txBox="1"/>
          <p:nvPr/>
        </p:nvSpPr>
        <p:spPr>
          <a:xfrm>
            <a:off x="928097" y="992707"/>
            <a:ext cx="6313973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Project – Strategy, Technology Roadmap, Product Roadmap, Program, Project</a:t>
            </a:r>
            <a:endParaRPr lang="ko-KR" altLang="en-US" sz="1463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3C9AC-6953-4E35-9307-7315376D57AD}"/>
              </a:ext>
            </a:extLst>
          </p:cNvPr>
          <p:cNvSpPr txBox="1"/>
          <p:nvPr/>
        </p:nvSpPr>
        <p:spPr>
          <a:xfrm>
            <a:off x="3349461" y="2200431"/>
            <a:ext cx="3541227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dirty="0"/>
              <a:t>Technology/Market/Business Intelligence</a:t>
            </a:r>
            <a:endParaRPr lang="ko-KR" altLang="en-US" sz="1463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EC2112-065D-4339-9E66-A221E5D972B8}"/>
              </a:ext>
            </a:extLst>
          </p:cNvPr>
          <p:cNvSpPr txBox="1"/>
          <p:nvPr/>
        </p:nvSpPr>
        <p:spPr>
          <a:xfrm>
            <a:off x="3910149" y="3042310"/>
            <a:ext cx="2343270" cy="517514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dirty="0"/>
              <a:t>Alive Strategy/Project Plan</a:t>
            </a:r>
          </a:p>
          <a:p>
            <a:pPr algn="ctr"/>
            <a:r>
              <a:rPr lang="en-US" altLang="ko-KR" sz="1300" b="1" i="1" dirty="0"/>
              <a:t>(Decision Making)</a:t>
            </a:r>
            <a:endParaRPr lang="ko-KR" altLang="en-US" sz="1300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3BE2AB-310B-487F-AB3E-2399567AAD43}"/>
              </a:ext>
            </a:extLst>
          </p:cNvPr>
          <p:cNvSpPr txBox="1"/>
          <p:nvPr/>
        </p:nvSpPr>
        <p:spPr>
          <a:xfrm>
            <a:off x="4497851" y="4133963"/>
            <a:ext cx="978858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dirty="0"/>
              <a:t>Execution</a:t>
            </a:r>
            <a:endParaRPr lang="ko-KR" altLang="en-US" sz="1463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4E2BD-C81F-4C32-8A0D-18ECA01F429C}"/>
              </a:ext>
            </a:extLst>
          </p:cNvPr>
          <p:cNvSpPr txBox="1"/>
          <p:nvPr/>
        </p:nvSpPr>
        <p:spPr>
          <a:xfrm>
            <a:off x="3494409" y="4689886"/>
            <a:ext cx="414938" cy="2000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lIns="29250" tIns="0" rIns="29250" bIns="0" rtlCol="0">
            <a:spAutoFit/>
          </a:bodyPr>
          <a:lstStyle/>
          <a:p>
            <a:pPr algn="ctr"/>
            <a:r>
              <a:rPr lang="en-US" altLang="ko-KR" sz="1300" dirty="0"/>
              <a:t>M&amp;A</a:t>
            </a:r>
            <a:endParaRPr lang="ko-KR" altLang="en-US" sz="1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8F2B9-9436-412E-98A7-B3C0F5692700}"/>
              </a:ext>
            </a:extLst>
          </p:cNvPr>
          <p:cNvSpPr txBox="1"/>
          <p:nvPr/>
        </p:nvSpPr>
        <p:spPr>
          <a:xfrm>
            <a:off x="4528044" y="4680321"/>
            <a:ext cx="928668" cy="2000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lIns="29250" tIns="0" rIns="29250" bIns="0" rtlCol="0">
            <a:spAutoFit/>
          </a:bodyPr>
          <a:lstStyle/>
          <a:p>
            <a:pPr algn="ctr"/>
            <a:r>
              <a:rPr lang="en-US" altLang="ko-KR" sz="1300" dirty="0"/>
              <a:t>Outsourcing</a:t>
            </a:r>
            <a:endParaRPr lang="ko-KR" altLang="en-US" sz="13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6C2043-827C-4412-B55A-575DB1943CDB}"/>
              </a:ext>
            </a:extLst>
          </p:cNvPr>
          <p:cNvSpPr txBox="1"/>
          <p:nvPr/>
        </p:nvSpPr>
        <p:spPr>
          <a:xfrm>
            <a:off x="5982359" y="4680321"/>
            <a:ext cx="819664" cy="2000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lIns="29250" tIns="0" rIns="29250" bIns="0" rtlCol="0">
            <a:spAutoFit/>
          </a:bodyPr>
          <a:lstStyle/>
          <a:p>
            <a:pPr algn="ctr"/>
            <a:r>
              <a:rPr lang="en-US" altLang="ko-KR" sz="1300" dirty="0"/>
              <a:t>Insourcing</a:t>
            </a:r>
            <a:endParaRPr lang="ko-KR" altLang="en-US" sz="1300" dirty="0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0E1EE062-F244-420A-92E2-86F4B5C424F4}"/>
              </a:ext>
            </a:extLst>
          </p:cNvPr>
          <p:cNvSpPr/>
          <p:nvPr/>
        </p:nvSpPr>
        <p:spPr>
          <a:xfrm>
            <a:off x="4678388" y="2675840"/>
            <a:ext cx="824653" cy="232643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97908D27-268E-4992-8CC9-0369CB1A3DF3}"/>
              </a:ext>
            </a:extLst>
          </p:cNvPr>
          <p:cNvSpPr/>
          <p:nvPr/>
        </p:nvSpPr>
        <p:spPr>
          <a:xfrm>
            <a:off x="4767712" y="3744076"/>
            <a:ext cx="212756" cy="232643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9ED4894C-B336-440C-94FF-3338572DEBD8}"/>
              </a:ext>
            </a:extLst>
          </p:cNvPr>
          <p:cNvSpPr/>
          <p:nvPr/>
        </p:nvSpPr>
        <p:spPr>
          <a:xfrm rot="10800000">
            <a:off x="5131925" y="3744076"/>
            <a:ext cx="212756" cy="232643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984B6A-6C2D-4E33-A90F-A58665E98B01}"/>
              </a:ext>
            </a:extLst>
          </p:cNvPr>
          <p:cNvSpPr txBox="1"/>
          <p:nvPr/>
        </p:nvSpPr>
        <p:spPr>
          <a:xfrm>
            <a:off x="4149879" y="3735639"/>
            <a:ext cx="562975" cy="242374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975" b="1" dirty="0"/>
              <a:t>Assign</a:t>
            </a:r>
            <a:endParaRPr lang="ko-KR" altLang="en-US" sz="975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DBB5C8-91B8-4825-9082-89AEDF7C9D85}"/>
              </a:ext>
            </a:extLst>
          </p:cNvPr>
          <p:cNvSpPr txBox="1"/>
          <p:nvPr/>
        </p:nvSpPr>
        <p:spPr>
          <a:xfrm>
            <a:off x="5418938" y="3751657"/>
            <a:ext cx="582212" cy="242374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975" b="1" dirty="0"/>
              <a:t>Report</a:t>
            </a:r>
            <a:endParaRPr lang="ko-KR" altLang="en-US" sz="975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423EB3-14A3-4D76-870F-0E92F2966784}"/>
              </a:ext>
            </a:extLst>
          </p:cNvPr>
          <p:cNvSpPr txBox="1"/>
          <p:nvPr/>
        </p:nvSpPr>
        <p:spPr>
          <a:xfrm>
            <a:off x="2059574" y="233938"/>
            <a:ext cx="2285882" cy="3693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Role &amp; Responsibility</a:t>
            </a:r>
            <a:endParaRPr lang="ko-KR" altLang="en-US" sz="24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D4560E1-236A-4F58-93B4-968F8647B16D}"/>
              </a:ext>
            </a:extLst>
          </p:cNvPr>
          <p:cNvSpPr/>
          <p:nvPr/>
        </p:nvSpPr>
        <p:spPr>
          <a:xfrm>
            <a:off x="3117623" y="4130458"/>
            <a:ext cx="4005432" cy="865836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1BB931-2E32-49F5-A154-954074364398}"/>
              </a:ext>
            </a:extLst>
          </p:cNvPr>
          <p:cNvSpPr txBox="1"/>
          <p:nvPr/>
        </p:nvSpPr>
        <p:spPr>
          <a:xfrm>
            <a:off x="955975" y="1724368"/>
            <a:ext cx="546945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R&amp;R</a:t>
            </a:r>
            <a:endParaRPr lang="ko-KR" altLang="en-US" sz="1463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3E4BA7-571B-4F40-BBD0-0AC43D0316CA}"/>
              </a:ext>
            </a:extLst>
          </p:cNvPr>
          <p:cNvSpPr txBox="1"/>
          <p:nvPr/>
        </p:nvSpPr>
        <p:spPr>
          <a:xfrm>
            <a:off x="4589843" y="1727431"/>
            <a:ext cx="540341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Role</a:t>
            </a:r>
            <a:endParaRPr lang="ko-KR" altLang="en-US" sz="1463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2AEBBE0-244D-4610-8D60-DE26E39C5795}"/>
              </a:ext>
            </a:extLst>
          </p:cNvPr>
          <p:cNvSpPr/>
          <p:nvPr/>
        </p:nvSpPr>
        <p:spPr>
          <a:xfrm>
            <a:off x="7411045" y="3013727"/>
            <a:ext cx="1406865" cy="559424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8F2B77C-14E1-4385-BC49-0E786DB9A1AA}"/>
              </a:ext>
            </a:extLst>
          </p:cNvPr>
          <p:cNvSpPr/>
          <p:nvPr/>
        </p:nvSpPr>
        <p:spPr>
          <a:xfrm>
            <a:off x="7418367" y="4111211"/>
            <a:ext cx="1406865" cy="1309175"/>
          </a:xfrm>
          <a:prstGeom prst="roundRect">
            <a:avLst>
              <a:gd name="adj" fmla="val 891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F5F8E-E7F6-42C0-B8A2-DBBE633F894F}"/>
              </a:ext>
            </a:extLst>
          </p:cNvPr>
          <p:cNvSpPr txBox="1"/>
          <p:nvPr/>
        </p:nvSpPr>
        <p:spPr>
          <a:xfrm>
            <a:off x="6063998" y="1713873"/>
            <a:ext cx="1329018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Responsibility</a:t>
            </a:r>
            <a:endParaRPr lang="ko-KR" altLang="en-US" sz="1463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7DFAA9-6B5F-48CF-8723-C814E97ED76C}"/>
              </a:ext>
            </a:extLst>
          </p:cNvPr>
          <p:cNvSpPr txBox="1"/>
          <p:nvPr/>
        </p:nvSpPr>
        <p:spPr>
          <a:xfrm>
            <a:off x="7744140" y="3150639"/>
            <a:ext cx="789166" cy="317459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63" dirty="0"/>
              <a:t>사업화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DCC800-3469-45B6-BFC1-6BEE5A573431}"/>
              </a:ext>
            </a:extLst>
          </p:cNvPr>
          <p:cNvSpPr txBox="1"/>
          <p:nvPr/>
        </p:nvSpPr>
        <p:spPr>
          <a:xfrm>
            <a:off x="7519767" y="4891620"/>
            <a:ext cx="120351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300" dirty="0"/>
              <a:t>Research &amp;</a:t>
            </a:r>
          </a:p>
          <a:p>
            <a:pPr algn="ctr"/>
            <a:r>
              <a:rPr lang="en-US" altLang="ko-KR" sz="1300" dirty="0"/>
              <a:t>Development</a:t>
            </a:r>
            <a:endParaRPr lang="ko-KR" altLang="en-US" sz="13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B5BEE7-F873-482B-9E68-4FD43AB16791}"/>
              </a:ext>
            </a:extLst>
          </p:cNvPr>
          <p:cNvSpPr txBox="1"/>
          <p:nvPr/>
        </p:nvSpPr>
        <p:spPr>
          <a:xfrm>
            <a:off x="7418367" y="4185803"/>
            <a:ext cx="1364485" cy="492443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Acquisition/</a:t>
            </a:r>
          </a:p>
          <a:p>
            <a:pPr algn="ctr"/>
            <a:r>
              <a:rPr lang="en-US" altLang="ko-KR" sz="1300" dirty="0"/>
              <a:t>Procurement</a:t>
            </a:r>
          </a:p>
        </p:txBody>
      </p:sp>
      <p:sp>
        <p:nvSpPr>
          <p:cNvPr id="39" name="화살표: 줄무늬가 있는 오른쪽 38">
            <a:extLst>
              <a:ext uri="{FF2B5EF4-FFF2-40B4-BE49-F238E27FC236}">
                <a16:creationId xmlns:a16="http://schemas.microsoft.com/office/drawing/2014/main" id="{59DE9812-A641-4A9F-96D2-07241E24E35C}"/>
              </a:ext>
            </a:extLst>
          </p:cNvPr>
          <p:cNvSpPr/>
          <p:nvPr/>
        </p:nvSpPr>
        <p:spPr>
          <a:xfrm>
            <a:off x="2473199" y="2658551"/>
            <a:ext cx="349109" cy="2118176"/>
          </a:xfrm>
          <a:prstGeom prst="stripedRightArrow">
            <a:avLst>
              <a:gd name="adj1" fmla="val 82543"/>
              <a:gd name="adj2" fmla="val 50000"/>
            </a:avLst>
          </a:prstGeom>
          <a:solidFill>
            <a:schemeClr val="bg1">
              <a:lumMod val="65000"/>
            </a:schemeClr>
          </a:solidFill>
          <a:ln w="952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DB0F97E-47DE-45EB-99CC-F5FEE13201B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3701878" y="4451422"/>
            <a:ext cx="1285402" cy="23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FB405E9-5945-4ABC-A9AB-BE47E54A7430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4987280" y="4451422"/>
            <a:ext cx="5098" cy="2288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C26F5EF-4600-4245-A574-A3877D65F84F}"/>
              </a:ext>
            </a:extLst>
          </p:cNvPr>
          <p:cNvCxnSpPr>
            <a:stCxn id="15" idx="2"/>
            <a:endCxn id="20" idx="0"/>
          </p:cNvCxnSpPr>
          <p:nvPr/>
        </p:nvCxnSpPr>
        <p:spPr>
          <a:xfrm>
            <a:off x="4987280" y="4451422"/>
            <a:ext cx="1404911" cy="2288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1AE47BD-A527-8E46-C919-DD0A89F788D3}"/>
              </a:ext>
            </a:extLst>
          </p:cNvPr>
          <p:cNvSpPr txBox="1"/>
          <p:nvPr/>
        </p:nvSpPr>
        <p:spPr>
          <a:xfrm>
            <a:off x="5490663" y="1723498"/>
            <a:ext cx="312906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&amp;</a:t>
            </a:r>
            <a:endParaRPr lang="ko-KR" altLang="en-US" sz="1463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1F9629C-B8CE-6424-6AAB-12BF4AC733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927" y="2080471"/>
            <a:ext cx="838598" cy="2853889"/>
          </a:xfrm>
          <a:prstGeom prst="rect">
            <a:avLst/>
          </a:prstGeom>
          <a:ln w="9525">
            <a:noFill/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D7FB25-1CC2-E059-98F2-F31B90B5B4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787" y="2367722"/>
            <a:ext cx="838598" cy="2853889"/>
          </a:xfrm>
          <a:prstGeom prst="rect">
            <a:avLst/>
          </a:prstGeom>
          <a:ln w="9525">
            <a:noFill/>
          </a:ln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B64983F-26F8-DDF8-CED5-372DDA5DDE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634" y="2651761"/>
            <a:ext cx="838598" cy="2853889"/>
          </a:xfrm>
          <a:prstGeom prst="rect">
            <a:avLst/>
          </a:prstGeom>
          <a:ln w="9525">
            <a:noFill/>
          </a:ln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DFAEDC7-F6C2-42E8-9C42-637DA7A01528}"/>
              </a:ext>
            </a:extLst>
          </p:cNvPr>
          <p:cNvSpPr/>
          <p:nvPr/>
        </p:nvSpPr>
        <p:spPr>
          <a:xfrm>
            <a:off x="3117623" y="2182807"/>
            <a:ext cx="4005432" cy="361307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7FF7DC-3CB5-8D7B-F1CD-F54925988195}"/>
              </a:ext>
            </a:extLst>
          </p:cNvPr>
          <p:cNvSpPr txBox="1"/>
          <p:nvPr/>
        </p:nvSpPr>
        <p:spPr>
          <a:xfrm>
            <a:off x="3912833" y="5205227"/>
            <a:ext cx="2135282" cy="2000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lIns="29250" tIns="0" rIns="29250" bIns="0" rtlCol="0">
            <a:spAutoFit/>
          </a:bodyPr>
          <a:lstStyle/>
          <a:p>
            <a:pPr algn="ctr"/>
            <a:r>
              <a:rPr lang="en-US" altLang="ko-KR" sz="1300" dirty="0"/>
              <a:t>Project Schedule &amp; Execution</a:t>
            </a:r>
            <a:endParaRPr lang="ko-KR" altLang="en-US" sz="1300" dirty="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AD2AFBCF-B323-93DC-D610-AE7B1F16BE38}"/>
              </a:ext>
            </a:extLst>
          </p:cNvPr>
          <p:cNvSpPr/>
          <p:nvPr/>
        </p:nvSpPr>
        <p:spPr>
          <a:xfrm>
            <a:off x="3129208" y="5136080"/>
            <a:ext cx="4005432" cy="361307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45E4A-A729-5513-8D91-FC49227A2262}"/>
              </a:ext>
            </a:extLst>
          </p:cNvPr>
          <p:cNvSpPr txBox="1"/>
          <p:nvPr/>
        </p:nvSpPr>
        <p:spPr>
          <a:xfrm>
            <a:off x="55627" y="196343"/>
            <a:ext cx="20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Paradigm Shift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11EACFC2-1939-5345-8470-AEB9381A9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58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5B897-2C7E-0884-2F98-68A23DD6F42F}"/>
              </a:ext>
            </a:extLst>
          </p:cNvPr>
          <p:cNvSpPr txBox="1"/>
          <p:nvPr/>
        </p:nvSpPr>
        <p:spPr>
          <a:xfrm>
            <a:off x="8709409" y="296399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자료</a:t>
            </a:r>
          </a:p>
        </p:txBody>
      </p:sp>
    </p:spTree>
    <p:extLst>
      <p:ext uri="{BB962C8B-B14F-4D97-AF65-F5344CB8AC3E}">
        <p14:creationId xmlns:p14="http://schemas.microsoft.com/office/powerpoint/2010/main" val="20945222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458002" y="894986"/>
            <a:ext cx="8989996" cy="1672606"/>
            <a:chOff x="2996698" y="255127"/>
            <a:chExt cx="8624172" cy="1516914"/>
          </a:xfrm>
        </p:grpSpPr>
        <p:grpSp>
          <p:nvGrpSpPr>
            <p:cNvPr id="56" name="그룹 55"/>
            <p:cNvGrpSpPr/>
            <p:nvPr/>
          </p:nvGrpSpPr>
          <p:grpSpPr>
            <a:xfrm>
              <a:off x="2996698" y="255127"/>
              <a:ext cx="8624172" cy="1516914"/>
              <a:chOff x="2996698" y="239079"/>
              <a:chExt cx="8624172" cy="1516914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2996698" y="239079"/>
                <a:ext cx="8624172" cy="151691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+mn-ea"/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097430" y="483497"/>
                <a:ext cx="988298" cy="868270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Project</a:t>
                </a:r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3912090" y="498220"/>
                <a:ext cx="7279367" cy="1085150"/>
                <a:chOff x="3912090" y="471586"/>
                <a:chExt cx="7279367" cy="1085150"/>
              </a:xfrm>
            </p:grpSpPr>
            <p:grpSp>
              <p:nvGrpSpPr>
                <p:cNvPr id="68" name="그룹 67"/>
                <p:cNvGrpSpPr/>
                <p:nvPr/>
              </p:nvGrpSpPr>
              <p:grpSpPr>
                <a:xfrm>
                  <a:off x="6927909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8" name="직사각형 77"/>
                  <p:cNvSpPr/>
                  <p:nvPr/>
                </p:nvSpPr>
                <p:spPr>
                  <a:xfrm>
                    <a:off x="7202377" y="1542436"/>
                    <a:ext cx="1071213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Development</a:t>
                    </a:r>
                    <a:endPara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9" name="직사각형 78"/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3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69" name="그룹 68"/>
                <p:cNvGrpSpPr/>
                <p:nvPr/>
              </p:nvGrpSpPr>
              <p:grpSpPr>
                <a:xfrm>
                  <a:off x="3912090" y="471586"/>
                  <a:ext cx="2860136" cy="1085150"/>
                  <a:chOff x="3920968" y="708501"/>
                  <a:chExt cx="2860136" cy="1085150"/>
                </a:xfrm>
              </p:grpSpPr>
              <p:sp>
                <p:nvSpPr>
                  <p:cNvPr id="76" name="직사각형 75"/>
                  <p:cNvSpPr/>
                  <p:nvPr/>
                </p:nvSpPr>
                <p:spPr>
                  <a:xfrm>
                    <a:off x="3920968" y="1542436"/>
                    <a:ext cx="2860136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Exploration</a:t>
                    </a:r>
                    <a:r>
                      <a: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 </a:t>
                    </a:r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/ Feasibility          Research</a:t>
                    </a:r>
                    <a:endPara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5134739" y="708501"/>
                    <a:ext cx="1226685" cy="784317"/>
                  </a:xfrm>
                  <a:prstGeom prst="rect">
                    <a:avLst/>
                  </a:prstGeom>
                  <a:blipFill>
                    <a:blip r:embed="rId4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70" name="그룹 69"/>
                <p:cNvGrpSpPr/>
                <p:nvPr/>
              </p:nvGrpSpPr>
              <p:grpSpPr>
                <a:xfrm>
                  <a:off x="8654973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4" name="직사각형 73"/>
                  <p:cNvSpPr/>
                  <p:nvPr/>
                </p:nvSpPr>
                <p:spPr>
                  <a:xfrm>
                    <a:off x="7228025" y="1542436"/>
                    <a:ext cx="1019852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Shipbuilding</a:t>
                    </a:r>
                  </a:p>
                </p:txBody>
              </p:sp>
              <p:sp>
                <p:nvSpPr>
                  <p:cNvPr id="75" name="직사각형 74"/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5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71" name="그룹 70"/>
                <p:cNvGrpSpPr/>
                <p:nvPr/>
              </p:nvGrpSpPr>
              <p:grpSpPr>
                <a:xfrm>
                  <a:off x="9964772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2" name="직사각형 71"/>
                  <p:cNvSpPr/>
                  <p:nvPr/>
                </p:nvSpPr>
                <p:spPr>
                  <a:xfrm>
                    <a:off x="7206385" y="1542436"/>
                    <a:ext cx="1032154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Construction</a:t>
                    </a:r>
                    <a:endParaRPr lang="ko-KR" altLang="en-US" sz="10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3" name="직사각형 72"/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6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</p:grpSp>
        </p:grpSp>
        <p:sp>
          <p:nvSpPr>
            <p:cNvPr id="57" name="직사각형 56"/>
            <p:cNvSpPr/>
            <p:nvPr/>
          </p:nvSpPr>
          <p:spPr>
            <a:xfrm>
              <a:off x="8206245" y="678271"/>
              <a:ext cx="386288" cy="307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....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6EABCA9-4E71-DA05-57CB-71101BF2597B}"/>
                </a:ext>
              </a:extLst>
            </p:cNvPr>
            <p:cNvSpPr/>
            <p:nvPr/>
          </p:nvSpPr>
          <p:spPr>
            <a:xfrm>
              <a:off x="6458506" y="697184"/>
              <a:ext cx="386288" cy="307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....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4CE850-4E6E-CDB6-7EFF-E485B9DD4773}"/>
              </a:ext>
            </a:extLst>
          </p:cNvPr>
          <p:cNvSpPr txBox="1"/>
          <p:nvPr/>
        </p:nvSpPr>
        <p:spPr>
          <a:xfrm>
            <a:off x="2100181" y="3082064"/>
            <a:ext cx="5694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Definition – Unique &amp; Temporary, Routine Work(Target) vs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Project(Plan/Schedule)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5359E-2D90-91F1-887A-BF6E832E25B3}"/>
              </a:ext>
            </a:extLst>
          </p:cNvPr>
          <p:cNvSpPr txBox="1"/>
          <p:nvPr/>
        </p:nvSpPr>
        <p:spPr>
          <a:xfrm>
            <a:off x="1401340" y="2786078"/>
            <a:ext cx="1932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j-ea"/>
                <a:ea typeface="+mj-ea"/>
              </a:rPr>
              <a:t>Project Attributes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D84A1-71BB-9772-2D1F-9ECC4DFC3069}"/>
              </a:ext>
            </a:extLst>
          </p:cNvPr>
          <p:cNvSpPr txBox="1"/>
          <p:nvPr/>
        </p:nvSpPr>
        <p:spPr>
          <a:xfrm>
            <a:off x="2100182" y="3385603"/>
            <a:ext cx="51850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Profit Center - </a:t>
            </a:r>
            <a:r>
              <a:rPr lang="ko-KR" altLang="en-US" sz="1100" dirty="0">
                <a:latin typeface="+mj-ea"/>
                <a:ea typeface="+mj-ea"/>
              </a:rPr>
              <a:t>수주형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건설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조선 </a:t>
            </a:r>
            <a:r>
              <a:rPr lang="en-US" altLang="ko-KR" sz="1100" dirty="0">
                <a:latin typeface="+mj-ea"/>
                <a:ea typeface="+mj-ea"/>
              </a:rPr>
              <a:t>; QCD) Project vs</a:t>
            </a:r>
            <a:r>
              <a:rPr lang="ko-KR" altLang="en-US" sz="1100" dirty="0">
                <a:latin typeface="+mj-ea"/>
                <a:ea typeface="+mj-ea"/>
              </a:rPr>
              <a:t>  </a:t>
            </a:r>
            <a:endParaRPr lang="en-US" altLang="ko-KR" sz="1100" dirty="0">
              <a:latin typeface="+mj-ea"/>
              <a:ea typeface="+mj-ea"/>
            </a:endParaRPr>
          </a:p>
          <a:p>
            <a:r>
              <a:rPr lang="en-US" altLang="ko-KR" sz="1100" dirty="0">
                <a:latin typeface="+mj-ea"/>
                <a:ea typeface="+mj-ea"/>
              </a:rPr>
              <a:t>     Cost Center - R&amp;D(Outcome; Product/Technology/Service) Project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73833-CEA3-CB06-09F8-4B35C19AD05A}"/>
              </a:ext>
            </a:extLst>
          </p:cNvPr>
          <p:cNvSpPr txBox="1"/>
          <p:nvPr/>
        </p:nvSpPr>
        <p:spPr>
          <a:xfrm>
            <a:off x="2100181" y="3844977"/>
            <a:ext cx="37760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불확실성</a:t>
            </a:r>
            <a:r>
              <a:rPr lang="en-US" altLang="ko-KR" sz="1100" dirty="0">
                <a:latin typeface="+mj-ea"/>
                <a:ea typeface="+mj-ea"/>
              </a:rPr>
              <a:t> - Research Project vs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Development Project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735665-68FF-162E-857F-0F2DB44CB776}"/>
              </a:ext>
            </a:extLst>
          </p:cNvPr>
          <p:cNvSpPr txBox="1"/>
          <p:nvPr/>
        </p:nvSpPr>
        <p:spPr>
          <a:xfrm>
            <a:off x="2100181" y="4119861"/>
            <a:ext cx="3489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규모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참여인력</a:t>
            </a:r>
            <a:r>
              <a:rPr lang="en-US" altLang="ko-KR" sz="1100" dirty="0">
                <a:latin typeface="+mj-ea"/>
                <a:ea typeface="+mj-ea"/>
              </a:rPr>
              <a:t>/</a:t>
            </a:r>
            <a:r>
              <a:rPr lang="ko-KR" altLang="en-US" sz="1100" dirty="0">
                <a:latin typeface="+mj-ea"/>
                <a:ea typeface="+mj-ea"/>
              </a:rPr>
              <a:t>기간</a:t>
            </a:r>
            <a:r>
              <a:rPr lang="en-US" altLang="ko-KR" sz="1100" dirty="0">
                <a:latin typeface="+mj-ea"/>
                <a:ea typeface="+mj-ea"/>
              </a:rPr>
              <a:t>, Full/Part Time, PMO, PCM) 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DB7EB-BE48-5C59-C9C2-2720F35D70BA}"/>
              </a:ext>
            </a:extLst>
          </p:cNvPr>
          <p:cNvSpPr txBox="1"/>
          <p:nvPr/>
        </p:nvSpPr>
        <p:spPr>
          <a:xfrm>
            <a:off x="2100181" y="5121863"/>
            <a:ext cx="51850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Strategy,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PRM,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TRM</a:t>
            </a:r>
            <a:r>
              <a:rPr lang="ko-KR" altLang="en-US" sz="1100" dirty="0">
                <a:latin typeface="+mj-ea"/>
                <a:ea typeface="+mj-ea"/>
              </a:rPr>
              <a:t>과의 </a:t>
            </a:r>
            <a:r>
              <a:rPr lang="en-US" altLang="ko-KR" sz="1100" dirty="0">
                <a:latin typeface="+mj-ea"/>
                <a:ea typeface="+mj-ea"/>
              </a:rPr>
              <a:t>Alignment , Project Hierarchy (Level, </a:t>
            </a:r>
            <a:r>
              <a:rPr lang="ko-KR" altLang="en-US" sz="1100" dirty="0">
                <a:latin typeface="+mj-ea"/>
                <a:ea typeface="+mj-ea"/>
              </a:rPr>
              <a:t>년차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en-US" altLang="ko-KR" sz="1100" dirty="0" err="1">
                <a:latin typeface="+mj-ea"/>
                <a:ea typeface="+mj-ea"/>
              </a:rPr>
              <a:t>etc</a:t>
            </a:r>
            <a:r>
              <a:rPr lang="en-US" altLang="ko-KR" sz="1100" dirty="0">
                <a:latin typeface="+mj-ea"/>
                <a:ea typeface="+mj-ea"/>
              </a:rPr>
              <a:t>), …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473238-D896-978F-1623-B72B16C9B4B7}"/>
              </a:ext>
            </a:extLst>
          </p:cNvPr>
          <p:cNvSpPr txBox="1"/>
          <p:nvPr/>
        </p:nvSpPr>
        <p:spPr>
          <a:xfrm>
            <a:off x="1401340" y="4546008"/>
            <a:ext cx="1484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j-ea"/>
                <a:ea typeface="+mj-ea"/>
              </a:rPr>
              <a:t>R&amp;D Project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2EF24-0ACD-0F42-DE83-DEDE038A9052}"/>
              </a:ext>
            </a:extLst>
          </p:cNvPr>
          <p:cNvSpPr txBox="1"/>
          <p:nvPr/>
        </p:nvSpPr>
        <p:spPr>
          <a:xfrm>
            <a:off x="2100181" y="4836045"/>
            <a:ext cx="4859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유형 </a:t>
            </a:r>
            <a:r>
              <a:rPr lang="en-US" altLang="ko-KR" sz="1100" dirty="0">
                <a:latin typeface="+mj-ea"/>
                <a:ea typeface="+mj-ea"/>
              </a:rPr>
              <a:t>; Research, Development, Feasibility, Outsourcing, M&amp;A, X&amp;D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…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7110C-7B66-63C2-0178-CBBDFB1FB8EB}"/>
              </a:ext>
            </a:extLst>
          </p:cNvPr>
          <p:cNvSpPr txBox="1"/>
          <p:nvPr/>
        </p:nvSpPr>
        <p:spPr>
          <a:xfrm>
            <a:off x="2104519" y="5351819"/>
            <a:ext cx="6510092" cy="656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8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산업군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제약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중화학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조선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정보통신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단계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창업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확장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성숙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Biz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(B2C, B2B, B2C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규모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연구전문 기업 등 다양한 속성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D3D448-785C-1DCC-EB76-EA9CE6B22421}"/>
              </a:ext>
            </a:extLst>
          </p:cNvPr>
          <p:cNvSpPr txBox="1"/>
          <p:nvPr/>
        </p:nvSpPr>
        <p:spPr>
          <a:xfrm>
            <a:off x="120354" y="224453"/>
            <a:ext cx="2431307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Attributes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3788FB7-7C0A-65FE-CE80-B8A49F5F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59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CD5D1-CFA4-FC0C-B509-7208A148AC4E}"/>
              </a:ext>
            </a:extLst>
          </p:cNvPr>
          <p:cNvSpPr txBox="1"/>
          <p:nvPr/>
        </p:nvSpPr>
        <p:spPr>
          <a:xfrm>
            <a:off x="8709409" y="296399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자료</a:t>
            </a:r>
          </a:p>
        </p:txBody>
      </p:sp>
    </p:spTree>
    <p:extLst>
      <p:ext uri="{BB962C8B-B14F-4D97-AF65-F5344CB8AC3E}">
        <p14:creationId xmlns:p14="http://schemas.microsoft.com/office/powerpoint/2010/main" val="2439448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A16B2-8ADB-C542-DD6E-829196850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201DCC38-AEBB-CCD3-EF91-057727FE2DE3}"/>
              </a:ext>
            </a:extLst>
          </p:cNvPr>
          <p:cNvGrpSpPr/>
          <p:nvPr/>
        </p:nvGrpSpPr>
        <p:grpSpPr>
          <a:xfrm>
            <a:off x="458002" y="894986"/>
            <a:ext cx="8989996" cy="1672606"/>
            <a:chOff x="2996698" y="255127"/>
            <a:chExt cx="8624172" cy="151691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E553B43-A286-FDAC-AA44-925709DBDB45}"/>
                </a:ext>
              </a:extLst>
            </p:cNvPr>
            <p:cNvGrpSpPr/>
            <p:nvPr/>
          </p:nvGrpSpPr>
          <p:grpSpPr>
            <a:xfrm>
              <a:off x="2996698" y="255127"/>
              <a:ext cx="8624172" cy="1516914"/>
              <a:chOff x="2996698" y="239079"/>
              <a:chExt cx="8624172" cy="1516914"/>
            </a:xfrm>
          </p:grpSpPr>
          <p:sp>
            <p:nvSpPr>
              <p:cNvPr id="65" name="모서리가 둥근 직사각형 64">
                <a:extLst>
                  <a:ext uri="{FF2B5EF4-FFF2-40B4-BE49-F238E27FC236}">
                    <a16:creationId xmlns:a16="http://schemas.microsoft.com/office/drawing/2014/main" id="{FA034095-F98F-B93A-EA01-DD32797B4573}"/>
                  </a:ext>
                </a:extLst>
              </p:cNvPr>
              <p:cNvSpPr/>
              <p:nvPr/>
            </p:nvSpPr>
            <p:spPr>
              <a:xfrm>
                <a:off x="2996698" y="239079"/>
                <a:ext cx="8624172" cy="151691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+mn-ea"/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199D2A4C-A635-EE94-DF16-0340453C11CE}"/>
                  </a:ext>
                </a:extLst>
              </p:cNvPr>
              <p:cNvSpPr/>
              <p:nvPr/>
            </p:nvSpPr>
            <p:spPr>
              <a:xfrm>
                <a:off x="3097430" y="483497"/>
                <a:ext cx="988298" cy="868270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Project</a:t>
                </a:r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75E9CE9-34D8-28B4-0EF1-C6D31347AD77}"/>
                  </a:ext>
                </a:extLst>
              </p:cNvPr>
              <p:cNvGrpSpPr/>
              <p:nvPr/>
            </p:nvGrpSpPr>
            <p:grpSpPr>
              <a:xfrm>
                <a:off x="3912090" y="498220"/>
                <a:ext cx="7279367" cy="1085150"/>
                <a:chOff x="3912090" y="471586"/>
                <a:chExt cx="7279367" cy="1085150"/>
              </a:xfrm>
            </p:grpSpPr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9BA64C09-2756-97CC-C84E-2A1B70B62113}"/>
                    </a:ext>
                  </a:extLst>
                </p:cNvPr>
                <p:cNvGrpSpPr/>
                <p:nvPr/>
              </p:nvGrpSpPr>
              <p:grpSpPr>
                <a:xfrm>
                  <a:off x="6927909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8" name="직사각형 77">
                    <a:extLst>
                      <a:ext uri="{FF2B5EF4-FFF2-40B4-BE49-F238E27FC236}">
                        <a16:creationId xmlns:a16="http://schemas.microsoft.com/office/drawing/2014/main" id="{289C77E5-8973-1FB9-A8D6-995BD90FFEBA}"/>
                      </a:ext>
                    </a:extLst>
                  </p:cNvPr>
                  <p:cNvSpPr/>
                  <p:nvPr/>
                </p:nvSpPr>
                <p:spPr>
                  <a:xfrm>
                    <a:off x="7202377" y="1542436"/>
                    <a:ext cx="1071213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Development</a:t>
                    </a:r>
                    <a:endPara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FFA8A105-08F0-F70B-253B-9C7BFF45E75D}"/>
                      </a:ext>
                    </a:extLst>
                  </p:cNvPr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3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8C4E7559-ECF7-7889-7666-36D82955FA93}"/>
                    </a:ext>
                  </a:extLst>
                </p:cNvPr>
                <p:cNvGrpSpPr/>
                <p:nvPr/>
              </p:nvGrpSpPr>
              <p:grpSpPr>
                <a:xfrm>
                  <a:off x="3912090" y="471586"/>
                  <a:ext cx="2860136" cy="1085150"/>
                  <a:chOff x="3920968" y="708501"/>
                  <a:chExt cx="2860136" cy="1085150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33E0A42B-6974-319C-3FBA-19EA6D6DED18}"/>
                      </a:ext>
                    </a:extLst>
                  </p:cNvPr>
                  <p:cNvSpPr/>
                  <p:nvPr/>
                </p:nvSpPr>
                <p:spPr>
                  <a:xfrm>
                    <a:off x="3920968" y="1542436"/>
                    <a:ext cx="2860136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Exploration</a:t>
                    </a:r>
                    <a:r>
                      <a: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 </a:t>
                    </a:r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/ Feasibility          Research</a:t>
                    </a:r>
                    <a:endPara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7" name="직사각형 76">
                    <a:extLst>
                      <a:ext uri="{FF2B5EF4-FFF2-40B4-BE49-F238E27FC236}">
                        <a16:creationId xmlns:a16="http://schemas.microsoft.com/office/drawing/2014/main" id="{B5C6F98D-D49D-5F0C-6092-BE91F0E1732B}"/>
                      </a:ext>
                    </a:extLst>
                  </p:cNvPr>
                  <p:cNvSpPr/>
                  <p:nvPr/>
                </p:nvSpPr>
                <p:spPr>
                  <a:xfrm>
                    <a:off x="5134739" y="708501"/>
                    <a:ext cx="1226685" cy="784317"/>
                  </a:xfrm>
                  <a:prstGeom prst="rect">
                    <a:avLst/>
                  </a:prstGeom>
                  <a:blipFill>
                    <a:blip r:embed="rId4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72C63945-8807-BAD2-02DD-3DB6C0E29998}"/>
                    </a:ext>
                  </a:extLst>
                </p:cNvPr>
                <p:cNvGrpSpPr/>
                <p:nvPr/>
              </p:nvGrpSpPr>
              <p:grpSpPr>
                <a:xfrm>
                  <a:off x="8654973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7305138F-84E3-5329-B6EC-7F0BA57F9D6F}"/>
                      </a:ext>
                    </a:extLst>
                  </p:cNvPr>
                  <p:cNvSpPr/>
                  <p:nvPr/>
                </p:nvSpPr>
                <p:spPr>
                  <a:xfrm>
                    <a:off x="7228025" y="1542436"/>
                    <a:ext cx="1019852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Shipbuilding</a:t>
                    </a:r>
                  </a:p>
                </p:txBody>
              </p:sp>
              <p:sp>
                <p:nvSpPr>
                  <p:cNvPr id="75" name="직사각형 74">
                    <a:extLst>
                      <a:ext uri="{FF2B5EF4-FFF2-40B4-BE49-F238E27FC236}">
                        <a16:creationId xmlns:a16="http://schemas.microsoft.com/office/drawing/2014/main" id="{243C5C45-B76C-7C1B-8159-387D30CB8B2C}"/>
                      </a:ext>
                    </a:extLst>
                  </p:cNvPr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5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ADCD451E-A2E4-C60C-A7D7-76B793776F43}"/>
                    </a:ext>
                  </a:extLst>
                </p:cNvPr>
                <p:cNvGrpSpPr/>
                <p:nvPr/>
              </p:nvGrpSpPr>
              <p:grpSpPr>
                <a:xfrm>
                  <a:off x="9964772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C8BFDF3-07D1-C4B5-158E-650181BB97BC}"/>
                      </a:ext>
                    </a:extLst>
                  </p:cNvPr>
                  <p:cNvSpPr/>
                  <p:nvPr/>
                </p:nvSpPr>
                <p:spPr>
                  <a:xfrm>
                    <a:off x="7206385" y="1542436"/>
                    <a:ext cx="1032154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Construction</a:t>
                    </a:r>
                    <a:endParaRPr lang="ko-KR" altLang="en-US" sz="10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D92E5B61-F668-6D9C-3F7C-68ED7181D13C}"/>
                      </a:ext>
                    </a:extLst>
                  </p:cNvPr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6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</p:grp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8DF3F3D-AD11-6594-1ACE-387698881C3A}"/>
                </a:ext>
              </a:extLst>
            </p:cNvPr>
            <p:cNvSpPr/>
            <p:nvPr/>
          </p:nvSpPr>
          <p:spPr>
            <a:xfrm>
              <a:off x="8206245" y="678271"/>
              <a:ext cx="386288" cy="307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....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84337BA-0DEB-BEAC-A87E-15F4A8ECF1DF}"/>
                </a:ext>
              </a:extLst>
            </p:cNvPr>
            <p:cNvSpPr/>
            <p:nvPr/>
          </p:nvSpPr>
          <p:spPr>
            <a:xfrm>
              <a:off x="6458506" y="697184"/>
              <a:ext cx="386288" cy="307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....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7FF1586-7061-43FA-E554-2DC0F56BE58E}"/>
              </a:ext>
            </a:extLst>
          </p:cNvPr>
          <p:cNvSpPr txBox="1"/>
          <p:nvPr/>
        </p:nvSpPr>
        <p:spPr>
          <a:xfrm>
            <a:off x="2100181" y="3082064"/>
            <a:ext cx="5694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Definition – Unique &amp; Temporary, Routine Work(Target) vs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Project(Plan/Schedule)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86311-1E81-966E-666F-64811EF9F454}"/>
              </a:ext>
            </a:extLst>
          </p:cNvPr>
          <p:cNvSpPr txBox="1"/>
          <p:nvPr/>
        </p:nvSpPr>
        <p:spPr>
          <a:xfrm>
            <a:off x="1401340" y="2786078"/>
            <a:ext cx="1932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j-ea"/>
                <a:ea typeface="+mj-ea"/>
              </a:rPr>
              <a:t>Project Attributes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13541-94E7-96B8-6C35-5654FC3D8942}"/>
              </a:ext>
            </a:extLst>
          </p:cNvPr>
          <p:cNvSpPr txBox="1"/>
          <p:nvPr/>
        </p:nvSpPr>
        <p:spPr>
          <a:xfrm>
            <a:off x="2100182" y="3385603"/>
            <a:ext cx="51850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Profit Center - </a:t>
            </a:r>
            <a:r>
              <a:rPr lang="ko-KR" altLang="en-US" sz="1100" dirty="0">
                <a:latin typeface="+mj-ea"/>
                <a:ea typeface="+mj-ea"/>
              </a:rPr>
              <a:t>수주형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건설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조선 </a:t>
            </a:r>
            <a:r>
              <a:rPr lang="en-US" altLang="ko-KR" sz="1100" dirty="0">
                <a:latin typeface="+mj-ea"/>
                <a:ea typeface="+mj-ea"/>
              </a:rPr>
              <a:t>; QCD) Project vs</a:t>
            </a:r>
            <a:r>
              <a:rPr lang="ko-KR" altLang="en-US" sz="1100" dirty="0">
                <a:latin typeface="+mj-ea"/>
                <a:ea typeface="+mj-ea"/>
              </a:rPr>
              <a:t>  </a:t>
            </a:r>
            <a:endParaRPr lang="en-US" altLang="ko-KR" sz="1100" dirty="0">
              <a:latin typeface="+mj-ea"/>
              <a:ea typeface="+mj-ea"/>
            </a:endParaRPr>
          </a:p>
          <a:p>
            <a:r>
              <a:rPr lang="en-US" altLang="ko-KR" sz="1100" dirty="0">
                <a:latin typeface="+mj-ea"/>
                <a:ea typeface="+mj-ea"/>
              </a:rPr>
              <a:t>     Cost Center - R&amp;D(Outcome; Product/Technology/Service) Project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D2D3C5-0228-D966-D2D6-0A88CBC29463}"/>
              </a:ext>
            </a:extLst>
          </p:cNvPr>
          <p:cNvSpPr txBox="1"/>
          <p:nvPr/>
        </p:nvSpPr>
        <p:spPr>
          <a:xfrm>
            <a:off x="2100181" y="3844977"/>
            <a:ext cx="37760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불확실성</a:t>
            </a:r>
            <a:r>
              <a:rPr lang="en-US" altLang="ko-KR" sz="1100" dirty="0">
                <a:latin typeface="+mj-ea"/>
                <a:ea typeface="+mj-ea"/>
              </a:rPr>
              <a:t> - Research Project vs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Development Project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CD015-1F5A-24D0-CBB7-C20F240E81CE}"/>
              </a:ext>
            </a:extLst>
          </p:cNvPr>
          <p:cNvSpPr txBox="1"/>
          <p:nvPr/>
        </p:nvSpPr>
        <p:spPr>
          <a:xfrm>
            <a:off x="2100181" y="4119861"/>
            <a:ext cx="3489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규모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참여인력</a:t>
            </a:r>
            <a:r>
              <a:rPr lang="en-US" altLang="ko-KR" sz="1100" dirty="0">
                <a:latin typeface="+mj-ea"/>
                <a:ea typeface="+mj-ea"/>
              </a:rPr>
              <a:t>/</a:t>
            </a:r>
            <a:r>
              <a:rPr lang="ko-KR" altLang="en-US" sz="1100" dirty="0">
                <a:latin typeface="+mj-ea"/>
                <a:ea typeface="+mj-ea"/>
              </a:rPr>
              <a:t>기간</a:t>
            </a:r>
            <a:r>
              <a:rPr lang="en-US" altLang="ko-KR" sz="1100" dirty="0">
                <a:latin typeface="+mj-ea"/>
                <a:ea typeface="+mj-ea"/>
              </a:rPr>
              <a:t>, Full/Part Time, PMO, PCM) 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6A97C-61D4-80F9-428B-E4E8CBD89405}"/>
              </a:ext>
            </a:extLst>
          </p:cNvPr>
          <p:cNvSpPr txBox="1"/>
          <p:nvPr/>
        </p:nvSpPr>
        <p:spPr>
          <a:xfrm>
            <a:off x="2100181" y="5121863"/>
            <a:ext cx="51850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Strategy,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PRM,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TRM</a:t>
            </a:r>
            <a:r>
              <a:rPr lang="ko-KR" altLang="en-US" sz="1100" dirty="0">
                <a:latin typeface="+mj-ea"/>
                <a:ea typeface="+mj-ea"/>
              </a:rPr>
              <a:t>과의 </a:t>
            </a:r>
            <a:r>
              <a:rPr lang="en-US" altLang="ko-KR" sz="1100" dirty="0">
                <a:latin typeface="+mj-ea"/>
                <a:ea typeface="+mj-ea"/>
              </a:rPr>
              <a:t>Alignment , Project Hierarchy (Level, </a:t>
            </a:r>
            <a:r>
              <a:rPr lang="ko-KR" altLang="en-US" sz="1100" dirty="0">
                <a:latin typeface="+mj-ea"/>
                <a:ea typeface="+mj-ea"/>
              </a:rPr>
              <a:t>년차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en-US" altLang="ko-KR" sz="1100" dirty="0" err="1">
                <a:latin typeface="+mj-ea"/>
                <a:ea typeface="+mj-ea"/>
              </a:rPr>
              <a:t>etc</a:t>
            </a:r>
            <a:r>
              <a:rPr lang="en-US" altLang="ko-KR" sz="1100" dirty="0">
                <a:latin typeface="+mj-ea"/>
                <a:ea typeface="+mj-ea"/>
              </a:rPr>
              <a:t>), …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2C6F3-04EC-813F-8FC3-EC134A6668C2}"/>
              </a:ext>
            </a:extLst>
          </p:cNvPr>
          <p:cNvSpPr txBox="1"/>
          <p:nvPr/>
        </p:nvSpPr>
        <p:spPr>
          <a:xfrm>
            <a:off x="1401340" y="4546008"/>
            <a:ext cx="1484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j-ea"/>
                <a:ea typeface="+mj-ea"/>
              </a:rPr>
              <a:t>R&amp;D Project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CAFD9F-8991-C3CC-4611-7B9321238A00}"/>
              </a:ext>
            </a:extLst>
          </p:cNvPr>
          <p:cNvSpPr txBox="1"/>
          <p:nvPr/>
        </p:nvSpPr>
        <p:spPr>
          <a:xfrm>
            <a:off x="2100181" y="4836045"/>
            <a:ext cx="4859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유형 </a:t>
            </a:r>
            <a:r>
              <a:rPr lang="en-US" altLang="ko-KR" sz="1100" dirty="0">
                <a:latin typeface="+mj-ea"/>
                <a:ea typeface="+mj-ea"/>
              </a:rPr>
              <a:t>; Research, Development, Feasibility, Outsourcing, M&amp;A, X&amp;D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…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16070F-005F-B2B1-449B-8ABFA181869F}"/>
              </a:ext>
            </a:extLst>
          </p:cNvPr>
          <p:cNvSpPr txBox="1"/>
          <p:nvPr/>
        </p:nvSpPr>
        <p:spPr>
          <a:xfrm>
            <a:off x="2104519" y="5351819"/>
            <a:ext cx="6510092" cy="656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8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산업군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제약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중화학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조선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정보통신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단계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창업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확장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성숙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Biz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(B2C, B2B, B2C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규모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연구전문 기업 등 다양한 속성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1BFD4-5810-B046-DC2D-C556B6D25751}"/>
              </a:ext>
            </a:extLst>
          </p:cNvPr>
          <p:cNvSpPr txBox="1"/>
          <p:nvPr/>
        </p:nvSpPr>
        <p:spPr>
          <a:xfrm>
            <a:off x="4854" y="282203"/>
            <a:ext cx="2876108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ea typeface="+mj-ea"/>
              </a:rPr>
              <a:t>R&amp;D Project Attributes</a:t>
            </a:r>
            <a:endParaRPr lang="ko-KR" altLang="en-US" sz="2000" b="1" dirty="0">
              <a:ea typeface="+mj-ea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3CBD6D8D-33D6-15F7-232A-CE2B8070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6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D09EB-AC1E-6964-7025-1FDD86E1A5A7}"/>
              </a:ext>
            </a:extLst>
          </p:cNvPr>
          <p:cNvSpPr txBox="1"/>
          <p:nvPr/>
        </p:nvSpPr>
        <p:spPr>
          <a:xfrm>
            <a:off x="8439904" y="35414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</a:t>
            </a:r>
            <a:r>
              <a:rPr lang="en-US" altLang="ko-KR" sz="1600" b="1" dirty="0"/>
              <a:t>Review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66181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4928235" y="642938"/>
            <a:ext cx="4977765" cy="5572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45" name="Picture 9">
            <a:extLst>
              <a:ext uri="{FF2B5EF4-FFF2-40B4-BE49-F238E27FC236}">
                <a16:creationId xmlns:a16="http://schemas.microsoft.com/office/drawing/2014/main" id="{4EC82E7C-DB20-E74B-CE11-0FD5BA931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27" t="8228" r="543" b="6500"/>
          <a:stretch/>
        </p:blipFill>
        <p:spPr bwMode="auto">
          <a:xfrm>
            <a:off x="310039" y="1972247"/>
            <a:ext cx="6723925" cy="319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686C324-30A0-FB80-7EC5-1F6739F9A28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235" t="15339" r="6262" b="23022"/>
          <a:stretch/>
        </p:blipFill>
        <p:spPr>
          <a:xfrm>
            <a:off x="4035958" y="3771320"/>
            <a:ext cx="5506217" cy="2572532"/>
          </a:xfrm>
          <a:prstGeom prst="rect">
            <a:avLst/>
          </a:prstGeom>
        </p:spPr>
      </p:pic>
      <p:sp>
        <p:nvSpPr>
          <p:cNvPr id="48" name="모서리가 둥근 직사각형 47"/>
          <p:cNvSpPr/>
          <p:nvPr/>
        </p:nvSpPr>
        <p:spPr>
          <a:xfrm>
            <a:off x="644131" y="1078843"/>
            <a:ext cx="2122150" cy="412372"/>
          </a:xfrm>
          <a:prstGeom prst="roundRect">
            <a:avLst>
              <a:gd name="adj" fmla="val 50000"/>
            </a:avLst>
          </a:prstGeom>
          <a:solidFill>
            <a:srgbClr val="042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Strategy(Corporate, BU)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970103" y="1810539"/>
            <a:ext cx="3329130" cy="412372"/>
          </a:xfrm>
          <a:prstGeom prst="roundRect">
            <a:avLst>
              <a:gd name="adj" fmla="val 50000"/>
            </a:avLst>
          </a:prstGeom>
          <a:solidFill>
            <a:srgbClr val="536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PRM/TRM(Product/Technology Roadmap)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257340" y="2466768"/>
            <a:ext cx="1250404" cy="412372"/>
          </a:xfrm>
          <a:prstGeom prst="roundRect">
            <a:avLst>
              <a:gd name="adj" fmla="val 50000"/>
            </a:avLst>
          </a:prstGeom>
          <a:solidFill>
            <a:srgbClr val="433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Project Pool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006939" y="3680638"/>
            <a:ext cx="1266226" cy="412372"/>
          </a:xfrm>
          <a:prstGeom prst="roundRect">
            <a:avLst>
              <a:gd name="adj" fmla="val 50000"/>
            </a:avLst>
          </a:prstGeom>
          <a:solidFill>
            <a:srgbClr val="6B1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Sub-Project</a:t>
            </a:r>
          </a:p>
        </p:txBody>
      </p:sp>
      <p:cxnSp>
        <p:nvCxnSpPr>
          <p:cNvPr id="58" name="꺾인 연결선 57"/>
          <p:cNvCxnSpPr>
            <a:cxnSpLocks/>
            <a:stCxn id="48" idx="2"/>
            <a:endCxn id="49" idx="1"/>
          </p:cNvCxnSpPr>
          <p:nvPr/>
        </p:nvCxnSpPr>
        <p:spPr>
          <a:xfrm rot="16200000" flipH="1">
            <a:off x="1574899" y="1621521"/>
            <a:ext cx="525510" cy="264897"/>
          </a:xfrm>
          <a:prstGeom prst="bentConnector2">
            <a:avLst/>
          </a:prstGeom>
          <a:ln w="15875">
            <a:solidFill>
              <a:srgbClr val="042F7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cxnSpLocks/>
            <a:stCxn id="49" idx="2"/>
            <a:endCxn id="52" idx="1"/>
          </p:cNvCxnSpPr>
          <p:nvPr/>
        </p:nvCxnSpPr>
        <p:spPr>
          <a:xfrm rot="16200000" flipH="1">
            <a:off x="3720983" y="2136596"/>
            <a:ext cx="450043" cy="622672"/>
          </a:xfrm>
          <a:prstGeom prst="bentConnector2">
            <a:avLst/>
          </a:prstGeom>
          <a:ln w="15875">
            <a:solidFill>
              <a:srgbClr val="0012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cxnSpLocks/>
            <a:stCxn id="16" idx="2"/>
            <a:endCxn id="53" idx="1"/>
          </p:cNvCxnSpPr>
          <p:nvPr/>
        </p:nvCxnSpPr>
        <p:spPr>
          <a:xfrm rot="16200000" flipH="1">
            <a:off x="5569808" y="3449693"/>
            <a:ext cx="375066" cy="499195"/>
          </a:xfrm>
          <a:prstGeom prst="bentConnector2">
            <a:avLst/>
          </a:prstGeom>
          <a:ln w="15875">
            <a:solidFill>
              <a:srgbClr val="0162F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A22AAC-D652-06ED-16EB-D2CD2F67094C}"/>
              </a:ext>
            </a:extLst>
          </p:cNvPr>
          <p:cNvSpPr txBox="1"/>
          <p:nvPr/>
        </p:nvSpPr>
        <p:spPr>
          <a:xfrm>
            <a:off x="120354" y="224453"/>
            <a:ext cx="3997376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Management  </a:t>
            </a:r>
            <a:r>
              <a:rPr lang="en-US" altLang="ko-KR" dirty="0">
                <a:ea typeface="+mj-ea"/>
              </a:rPr>
              <a:t>Hierarchy</a:t>
            </a:r>
            <a:endParaRPr lang="ko-KR" altLang="en-US" dirty="0">
              <a:ea typeface="+mj-ea"/>
            </a:endParaRPr>
          </a:p>
        </p:txBody>
      </p:sp>
      <p:sp>
        <p:nvSpPr>
          <p:cNvPr id="16" name="모서리가 둥근 직사각형 51">
            <a:extLst>
              <a:ext uri="{FF2B5EF4-FFF2-40B4-BE49-F238E27FC236}">
                <a16:creationId xmlns:a16="http://schemas.microsoft.com/office/drawing/2014/main" id="{6C57F881-C234-7E2E-356B-E2B37BCDED5E}"/>
              </a:ext>
            </a:extLst>
          </p:cNvPr>
          <p:cNvSpPr/>
          <p:nvPr/>
        </p:nvSpPr>
        <p:spPr>
          <a:xfrm>
            <a:off x="5032106" y="3099386"/>
            <a:ext cx="951276" cy="412372"/>
          </a:xfrm>
          <a:prstGeom prst="roundRect">
            <a:avLst>
              <a:gd name="adj" fmla="val 50000"/>
            </a:avLst>
          </a:prstGeom>
          <a:solidFill>
            <a:srgbClr val="433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Project </a:t>
            </a:r>
          </a:p>
        </p:txBody>
      </p:sp>
      <p:cxnSp>
        <p:nvCxnSpPr>
          <p:cNvPr id="17" name="꺾인 연결선 59">
            <a:extLst>
              <a:ext uri="{FF2B5EF4-FFF2-40B4-BE49-F238E27FC236}">
                <a16:creationId xmlns:a16="http://schemas.microsoft.com/office/drawing/2014/main" id="{3E979F4E-5ACB-EF84-ED0C-8B0CD5D1C7B0}"/>
              </a:ext>
            </a:extLst>
          </p:cNvPr>
          <p:cNvCxnSpPr>
            <a:cxnSpLocks/>
            <a:stCxn id="49" idx="2"/>
            <a:endCxn id="16" idx="1"/>
          </p:cNvCxnSpPr>
          <p:nvPr/>
        </p:nvCxnSpPr>
        <p:spPr>
          <a:xfrm rot="16200000" flipH="1">
            <a:off x="3792057" y="2065522"/>
            <a:ext cx="1082661" cy="1397438"/>
          </a:xfrm>
          <a:prstGeom prst="bentConnector2">
            <a:avLst/>
          </a:prstGeom>
          <a:ln w="15875">
            <a:solidFill>
              <a:srgbClr val="0012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1D9CFF-BB2D-E734-31FB-39848BB0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60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EB624-44A7-0670-D3A4-F3D48B5087E3}"/>
              </a:ext>
            </a:extLst>
          </p:cNvPr>
          <p:cNvSpPr txBox="1"/>
          <p:nvPr/>
        </p:nvSpPr>
        <p:spPr>
          <a:xfrm>
            <a:off x="8709409" y="296399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자료</a:t>
            </a:r>
          </a:p>
        </p:txBody>
      </p:sp>
    </p:spTree>
    <p:extLst>
      <p:ext uri="{BB962C8B-B14F-4D97-AF65-F5344CB8AC3E}">
        <p14:creationId xmlns:p14="http://schemas.microsoft.com/office/powerpoint/2010/main" val="28728228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93734"/>
              </p:ext>
            </p:extLst>
          </p:nvPr>
        </p:nvGraphicFramePr>
        <p:xfrm>
          <a:off x="1106906" y="1211354"/>
          <a:ext cx="7276699" cy="4007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7418">
                  <a:extLst>
                    <a:ext uri="{9D8B030D-6E8A-4147-A177-3AD203B41FA5}">
                      <a16:colId xmlns:a16="http://schemas.microsoft.com/office/drawing/2014/main" val="1954752293"/>
                    </a:ext>
                  </a:extLst>
                </a:gridCol>
                <a:gridCol w="5369281">
                  <a:extLst>
                    <a:ext uri="{9D8B030D-6E8A-4147-A177-3AD203B41FA5}">
                      <a16:colId xmlns:a16="http://schemas.microsoft.com/office/drawing/2014/main" val="933141142"/>
                    </a:ext>
                  </a:extLst>
                </a:gridCol>
              </a:tblGrid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Mgmt Items</a:t>
                      </a:r>
                      <a:endParaRPr lang="ko-KR" altLang="en-US" sz="18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Mgmt Technique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71668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Time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일정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Milestone, Activity; Gantt Chant, Task/Check list, Precedence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61950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Budget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연구비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Not Managed, Input only, Lump-sum,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연구비목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계정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기간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월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</a:t>
                      </a:r>
                      <a:endParaRPr kumimoji="1" lang="en-US" altLang="ko-KR" sz="11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54357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참여연구원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참여여부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참여기간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참여율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투입 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MM, MH,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담당 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Activity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001295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Knowledge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문서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 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Company-wide Technology Category, Project, Activity, ..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837654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Issue &amp; Risk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Project/Activity,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공유범위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중요도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긴급도</a:t>
                      </a:r>
                      <a:endParaRPr kumimoji="1" lang="en-US" altLang="ko-KR" sz="11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82622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Others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Strategy Alignment, PRM, TRM, Project Hierarchy, ..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7058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9D9FB90-185A-381E-A261-E641E505303F}"/>
              </a:ext>
            </a:extLst>
          </p:cNvPr>
          <p:cNvSpPr txBox="1"/>
          <p:nvPr/>
        </p:nvSpPr>
        <p:spPr>
          <a:xfrm>
            <a:off x="120354" y="224453"/>
            <a:ext cx="4073295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Management  </a:t>
            </a:r>
            <a:r>
              <a:rPr lang="en-US" altLang="ko-KR" dirty="0">
                <a:ea typeface="+mj-ea"/>
              </a:rPr>
              <a:t>Technique</a:t>
            </a:r>
            <a:endParaRPr lang="ko-KR" altLang="en-US" sz="2000" dirty="0"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B003FD-2CC9-CEEE-F7E3-62967F07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61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8ECB0-C0DE-607B-C657-8385EED1DED1}"/>
              </a:ext>
            </a:extLst>
          </p:cNvPr>
          <p:cNvSpPr txBox="1"/>
          <p:nvPr/>
        </p:nvSpPr>
        <p:spPr>
          <a:xfrm>
            <a:off x="8709409" y="296399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자료</a:t>
            </a:r>
          </a:p>
        </p:txBody>
      </p:sp>
    </p:spTree>
    <p:extLst>
      <p:ext uri="{BB962C8B-B14F-4D97-AF65-F5344CB8AC3E}">
        <p14:creationId xmlns:p14="http://schemas.microsoft.com/office/powerpoint/2010/main" val="29860043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D01B7B2-F0BC-F07A-49EB-AA8E604DBE2D}"/>
              </a:ext>
            </a:extLst>
          </p:cNvPr>
          <p:cNvSpPr/>
          <p:nvPr/>
        </p:nvSpPr>
        <p:spPr>
          <a:xfrm>
            <a:off x="6015789" y="1386038"/>
            <a:ext cx="3435809" cy="3782728"/>
          </a:xfrm>
          <a:prstGeom prst="roundRect">
            <a:avLst>
              <a:gd name="adj" fmla="val 7702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E1B6C5-BED2-D3C1-695A-DAFA6FB1D0F5}"/>
              </a:ext>
            </a:extLst>
          </p:cNvPr>
          <p:cNvSpPr/>
          <p:nvPr/>
        </p:nvSpPr>
        <p:spPr>
          <a:xfrm>
            <a:off x="201042" y="3398619"/>
            <a:ext cx="5602993" cy="17797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982339-477F-23D8-5BC1-AC9F5DD732DA}"/>
              </a:ext>
            </a:extLst>
          </p:cNvPr>
          <p:cNvSpPr/>
          <p:nvPr/>
        </p:nvSpPr>
        <p:spPr>
          <a:xfrm>
            <a:off x="201043" y="1549667"/>
            <a:ext cx="5602993" cy="15407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16448"/>
            <a:ext cx="3424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Project Management  </a:t>
            </a:r>
            <a:r>
              <a:rPr kumimoji="1" lang="en-US" altLang="ko-KR" dirty="0">
                <a:cs typeface="Pretendard" panose="02000503000000020004" pitchFamily="50" charset="-127"/>
              </a:rPr>
              <a:t>Time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68418" y="1864394"/>
            <a:ext cx="5194729" cy="732385"/>
            <a:chOff x="399238" y="2488588"/>
            <a:chExt cx="6393513" cy="901396"/>
          </a:xfrm>
        </p:grpSpPr>
        <p:grpSp>
          <p:nvGrpSpPr>
            <p:cNvPr id="16" name="그룹 15"/>
            <p:cNvGrpSpPr/>
            <p:nvPr/>
          </p:nvGrpSpPr>
          <p:grpSpPr>
            <a:xfrm>
              <a:off x="2858623" y="2584723"/>
              <a:ext cx="3934128" cy="709209"/>
              <a:chOff x="463689" y="2667887"/>
              <a:chExt cx="4633022" cy="835197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723927" y="3011807"/>
                <a:ext cx="4016749" cy="91131"/>
                <a:chOff x="5902036" y="1834115"/>
                <a:chExt cx="4016749" cy="91131"/>
              </a:xfrm>
            </p:grpSpPr>
            <p:cxnSp>
              <p:nvCxnSpPr>
                <p:cNvPr id="46" name="직선 연결선 45"/>
                <p:cNvCxnSpPr/>
                <p:nvPr/>
              </p:nvCxnSpPr>
              <p:spPr>
                <a:xfrm>
                  <a:off x="5902036" y="1878676"/>
                  <a:ext cx="401674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1/2 액자 46"/>
                <p:cNvSpPr/>
                <p:nvPr/>
              </p:nvSpPr>
              <p:spPr>
                <a:xfrm rot="8100000">
                  <a:off x="6511508" y="1836121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8" name="1/2 액자 47"/>
                <p:cNvSpPr/>
                <p:nvPr/>
              </p:nvSpPr>
              <p:spPr>
                <a:xfrm rot="8100000">
                  <a:off x="7866090" y="1834115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9" name="1/2 액자 48"/>
                <p:cNvSpPr/>
                <p:nvPr/>
              </p:nvSpPr>
              <p:spPr>
                <a:xfrm rot="8100000">
                  <a:off x="9241728" y="1834115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3" name="그룹 22"/>
              <p:cNvGrpSpPr/>
              <p:nvPr/>
            </p:nvGrpSpPr>
            <p:grpSpPr>
              <a:xfrm>
                <a:off x="463689" y="2667887"/>
                <a:ext cx="618494" cy="828632"/>
                <a:chOff x="5641798" y="1490195"/>
                <a:chExt cx="618494" cy="828632"/>
              </a:xfrm>
            </p:grpSpPr>
            <p:sp>
              <p:nvSpPr>
                <p:cNvPr id="43" name="타원 42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5641798" y="1985557"/>
                  <a:ext cx="618494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079CF5"/>
                      </a:solidFill>
                      <a:latin typeface="+mn-ea"/>
                      <a:cs typeface="Pretendard" panose="02000503000000020004" pitchFamily="50" charset="-127"/>
                    </a:rPr>
                    <a:t>Start</a:t>
                  </a:r>
                  <a:endParaRPr kumimoji="1" lang="en-US" altLang="ko-KR" sz="894" dirty="0">
                    <a:solidFill>
                      <a:srgbClr val="079CF5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5" name="Freeform 5"/>
                <p:cNvSpPr>
                  <a:spLocks noEditPoints="1"/>
                </p:cNvSpPr>
                <p:nvPr/>
              </p:nvSpPr>
              <p:spPr bwMode="auto">
                <a:xfrm>
                  <a:off x="5848161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079C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24" name="그룹 23"/>
              <p:cNvGrpSpPr/>
              <p:nvPr/>
            </p:nvGrpSpPr>
            <p:grpSpPr>
              <a:xfrm>
                <a:off x="4399221" y="2667887"/>
                <a:ext cx="697490" cy="828632"/>
                <a:chOff x="5602302" y="1490195"/>
                <a:chExt cx="697490" cy="828632"/>
              </a:xfrm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5602302" y="1985557"/>
                  <a:ext cx="697490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4339D2"/>
                      </a:solidFill>
                      <a:latin typeface="+mn-ea"/>
                      <a:cs typeface="Pretendard" panose="02000503000000020004" pitchFamily="50" charset="-127"/>
                    </a:rPr>
                    <a:t>Finish</a:t>
                  </a:r>
                  <a:endParaRPr kumimoji="1" lang="en-US" altLang="ko-KR" sz="894" dirty="0">
                    <a:solidFill>
                      <a:srgbClr val="4339D2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2" name="Freeform 5"/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4339D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1700600" y="2674451"/>
                <a:ext cx="736989" cy="828632"/>
                <a:chOff x="5582554" y="1490195"/>
                <a:chExt cx="736989" cy="828632"/>
              </a:xfrm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5582554" y="1985557"/>
                  <a:ext cx="736989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5361F5"/>
                      </a:solidFill>
                      <a:latin typeface="+mn-ea"/>
                      <a:cs typeface="Pretendard" panose="02000503000000020004" pitchFamily="50" charset="-127"/>
                    </a:rPr>
                    <a:t>DR #1</a:t>
                  </a:r>
                  <a:endParaRPr kumimoji="1" lang="en-US" altLang="ko-KR" sz="894" dirty="0">
                    <a:solidFill>
                      <a:srgbClr val="5361F5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39" name="Freeform 5"/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5361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32" name="그룹 31"/>
              <p:cNvGrpSpPr/>
              <p:nvPr/>
            </p:nvGrpSpPr>
            <p:grpSpPr>
              <a:xfrm>
                <a:off x="3039233" y="2674451"/>
                <a:ext cx="736989" cy="828633"/>
                <a:chOff x="5582552" y="1490195"/>
                <a:chExt cx="736989" cy="828633"/>
              </a:xfrm>
            </p:grpSpPr>
            <p:sp>
              <p:nvSpPr>
                <p:cNvPr id="33" name="타원 32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5582552" y="1985558"/>
                  <a:ext cx="736989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2147E0"/>
                      </a:solidFill>
                      <a:latin typeface="+mn-ea"/>
                      <a:cs typeface="Pretendard" panose="02000503000000020004" pitchFamily="50" charset="-127"/>
                    </a:rPr>
                    <a:t>DR #2</a:t>
                  </a:r>
                </a:p>
              </p:txBody>
            </p:sp>
            <p:sp>
              <p:nvSpPr>
                <p:cNvPr id="35" name="Freeform 5"/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2147E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</p:grpSp>
        <p:grpSp>
          <p:nvGrpSpPr>
            <p:cNvPr id="17" name="그룹 16"/>
            <p:cNvGrpSpPr/>
            <p:nvPr/>
          </p:nvGrpSpPr>
          <p:grpSpPr>
            <a:xfrm>
              <a:off x="399238" y="2488588"/>
              <a:ext cx="1438524" cy="901396"/>
              <a:chOff x="502255" y="2178066"/>
              <a:chExt cx="1438524" cy="90139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502255" y="2719600"/>
                <a:ext cx="1145797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Due Date</a:t>
                </a:r>
                <a:endParaRPr kumimoji="1" lang="en-US" altLang="ko-KR" sz="1300" b="1" dirty="0">
                  <a:solidFill>
                    <a:srgbClr val="0E9695"/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513090" y="2178066"/>
                <a:ext cx="1427689" cy="421416"/>
                <a:chOff x="513090" y="2178066"/>
                <a:chExt cx="1427689" cy="421416"/>
              </a:xfrm>
            </p:grpSpPr>
            <p:sp>
              <p:nvSpPr>
                <p:cNvPr id="20" name="직사각형 19"/>
                <p:cNvSpPr/>
                <p:nvPr/>
              </p:nvSpPr>
              <p:spPr>
                <a:xfrm>
                  <a:off x="590550" y="2386588"/>
                  <a:ext cx="1219200" cy="9368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513090" y="2178066"/>
                  <a:ext cx="1427689" cy="4214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1625" b="1">
                      <a:solidFill>
                        <a:srgbClr val="042F7B"/>
                      </a:solidFill>
                      <a:latin typeface="+mn-ea"/>
                      <a:cs typeface="Pretendard" panose="02000503000000020004" pitchFamily="50" charset="-127"/>
                    </a:rPr>
                    <a:t>Milestone</a:t>
                  </a:r>
                  <a:endParaRPr kumimoji="1" lang="en-US" altLang="ko-KR" sz="1625" b="1" dirty="0">
                    <a:solidFill>
                      <a:srgbClr val="042F7B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</p:grpSp>
        </p:grpSp>
      </p:grpSp>
      <p:grpSp>
        <p:nvGrpSpPr>
          <p:cNvPr id="50" name="그룹 49"/>
          <p:cNvGrpSpPr/>
          <p:nvPr/>
        </p:nvGrpSpPr>
        <p:grpSpPr>
          <a:xfrm>
            <a:off x="6306077" y="1894950"/>
            <a:ext cx="2822019" cy="2754408"/>
            <a:chOff x="6163654" y="4899728"/>
            <a:chExt cx="3473255" cy="3390041"/>
          </a:xfrm>
        </p:grpSpPr>
        <p:sp>
          <p:nvSpPr>
            <p:cNvPr id="51" name="직사각형 50"/>
            <p:cNvSpPr/>
            <p:nvPr/>
          </p:nvSpPr>
          <p:spPr>
            <a:xfrm>
              <a:off x="6163654" y="4899728"/>
              <a:ext cx="1618196" cy="4214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25" b="1">
                  <a:latin typeface="+mn-ea"/>
                  <a:cs typeface="Pretendard" panose="02000503000000020004" pitchFamily="50" charset="-127"/>
                </a:rPr>
                <a:t>Application</a:t>
              </a:r>
              <a:endParaRPr kumimoji="1" lang="en-US" altLang="ko-KR" sz="1625" dirty="0"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190284" y="5299838"/>
              <a:ext cx="3446625" cy="2989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 / Activity / Task 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Activity+Task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 + Activity + 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Milestone+Sub-Milestone+Task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Etc.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98313" y="3679580"/>
            <a:ext cx="1853693" cy="1155658"/>
            <a:chOff x="502709" y="4162498"/>
            <a:chExt cx="2281468" cy="1422349"/>
          </a:xfrm>
        </p:grpSpPr>
        <p:grpSp>
          <p:nvGrpSpPr>
            <p:cNvPr id="76" name="그룹 75"/>
            <p:cNvGrpSpPr/>
            <p:nvPr/>
          </p:nvGrpSpPr>
          <p:grpSpPr>
            <a:xfrm>
              <a:off x="513954" y="4162498"/>
              <a:ext cx="1146665" cy="421416"/>
              <a:chOff x="513090" y="2178066"/>
              <a:chExt cx="1146665" cy="421416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590550" y="2386588"/>
                <a:ext cx="929467" cy="11262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513090" y="2178066"/>
                <a:ext cx="1146665" cy="421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25" b="1">
                    <a:solidFill>
                      <a:srgbClr val="042F7B"/>
                    </a:solidFill>
                    <a:latin typeface="+mn-ea"/>
                    <a:cs typeface="Pretendard" panose="02000503000000020004" pitchFamily="50" charset="-127"/>
                  </a:rPr>
                  <a:t>Activity</a:t>
                </a: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502709" y="4717486"/>
              <a:ext cx="2281468" cy="359863"/>
              <a:chOff x="502709" y="4717486"/>
              <a:chExt cx="2281468" cy="359863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502709" y="4717486"/>
                <a:ext cx="1180205" cy="359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Bar/Gantt</a:t>
                </a:r>
                <a:endParaRPr kumimoji="1" lang="en-US" altLang="ko-KR" sz="1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580377" y="4717486"/>
                <a:ext cx="1203800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From ~ To</a:t>
                </a:r>
                <a:endParaRPr kumimoji="1"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502709" y="5224984"/>
              <a:ext cx="1804100" cy="359863"/>
              <a:chOff x="502709" y="4792897"/>
              <a:chExt cx="1804100" cy="359863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502709" y="4792897"/>
                <a:ext cx="647909" cy="359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Task</a:t>
                </a: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580377" y="4792897"/>
                <a:ext cx="726432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Done</a:t>
                </a:r>
                <a:endParaRPr kumimoji="1"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2179131" y="3546646"/>
            <a:ext cx="3383600" cy="1404217"/>
            <a:chOff x="2684139" y="4281835"/>
            <a:chExt cx="4164431" cy="1728267"/>
          </a:xfrm>
        </p:grpSpPr>
        <p:sp>
          <p:nvSpPr>
            <p:cNvPr id="56" name="직사각형 55"/>
            <p:cNvSpPr/>
            <p:nvPr/>
          </p:nvSpPr>
          <p:spPr>
            <a:xfrm>
              <a:off x="2684139" y="4281835"/>
              <a:ext cx="4164431" cy="17282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>
                <a:latin typeface="+mn-ea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2876299" y="4817276"/>
              <a:ext cx="3587008" cy="985236"/>
              <a:chOff x="8887225" y="2514504"/>
              <a:chExt cx="3587008" cy="985236"/>
            </a:xfrm>
          </p:grpSpPr>
          <p:sp>
            <p:nvSpPr>
              <p:cNvPr id="72" name="모서리가 둥근 직사각형 71"/>
              <p:cNvSpPr/>
              <p:nvPr/>
            </p:nvSpPr>
            <p:spPr>
              <a:xfrm>
                <a:off x="8903554" y="2703337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3" name="모서리가 둥근 직사각형 72"/>
              <p:cNvSpPr/>
              <p:nvPr/>
            </p:nvSpPr>
            <p:spPr>
              <a:xfrm>
                <a:off x="8887225" y="2514504"/>
                <a:ext cx="1738391" cy="73419"/>
              </a:xfrm>
              <a:prstGeom prst="roundRect">
                <a:avLst>
                  <a:gd name="adj" fmla="val 50000"/>
                </a:avLst>
              </a:prstGeom>
              <a:solidFill>
                <a:srgbClr val="536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4" name="모서리가 둥근 직사각형 73"/>
              <p:cNvSpPr/>
              <p:nvPr/>
            </p:nvSpPr>
            <p:spPr>
              <a:xfrm>
                <a:off x="8900087" y="2825900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0741588" y="3049463"/>
                <a:ext cx="1732645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4" name="모서리가 둥근 직사각형 71">
                <a:extLst>
                  <a:ext uri="{FF2B5EF4-FFF2-40B4-BE49-F238E27FC236}">
                    <a16:creationId xmlns:a16="http://schemas.microsoft.com/office/drawing/2014/main" id="{0177C593-6A4F-8CDE-F371-C872FDC7D388}"/>
                  </a:ext>
                </a:extLst>
              </p:cNvPr>
              <p:cNvSpPr/>
              <p:nvPr/>
            </p:nvSpPr>
            <p:spPr>
              <a:xfrm>
                <a:off x="8897787" y="2940948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6" name="모서리가 둥근 직사각형 71">
                <a:extLst>
                  <a:ext uri="{FF2B5EF4-FFF2-40B4-BE49-F238E27FC236}">
                    <a16:creationId xmlns:a16="http://schemas.microsoft.com/office/drawing/2014/main" id="{A5DC5A58-4E34-468C-AEA4-17FD06BE9F9F}"/>
                  </a:ext>
                </a:extLst>
              </p:cNvPr>
              <p:cNvSpPr/>
              <p:nvPr/>
            </p:nvSpPr>
            <p:spPr>
              <a:xfrm>
                <a:off x="10757594" y="3188710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" name="모서리가 둥근 직사각형 73">
                <a:extLst>
                  <a:ext uri="{FF2B5EF4-FFF2-40B4-BE49-F238E27FC236}">
                    <a16:creationId xmlns:a16="http://schemas.microsoft.com/office/drawing/2014/main" id="{FA7FA5F9-9786-EF5B-8348-B2704B655AA9}"/>
                  </a:ext>
                </a:extLst>
              </p:cNvPr>
              <p:cNvSpPr/>
              <p:nvPr/>
            </p:nvSpPr>
            <p:spPr>
              <a:xfrm>
                <a:off x="10754127" y="3311273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8" name="모서리가 둥근 직사각형 71">
                <a:extLst>
                  <a:ext uri="{FF2B5EF4-FFF2-40B4-BE49-F238E27FC236}">
                    <a16:creationId xmlns:a16="http://schemas.microsoft.com/office/drawing/2014/main" id="{28FFFDEC-A391-EB40-E0CC-CBA713245FD0}"/>
                  </a:ext>
                </a:extLst>
              </p:cNvPr>
              <p:cNvSpPr/>
              <p:nvPr/>
            </p:nvSpPr>
            <p:spPr>
              <a:xfrm>
                <a:off x="10751827" y="3426321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2758815" y="4450993"/>
              <a:ext cx="4005466" cy="359945"/>
              <a:chOff x="2817006" y="4896933"/>
              <a:chExt cx="4005466" cy="359945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5654926" y="4897017"/>
                <a:ext cx="444303" cy="236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10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2817006" y="4897017"/>
                <a:ext cx="387089" cy="236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3130359" y="4897017"/>
                <a:ext cx="370615" cy="359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2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3438460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3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3763034" y="4896933"/>
                <a:ext cx="375679" cy="359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4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4075397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5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4392537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6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4706470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7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5020403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8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5338343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9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6016951" y="4897017"/>
                <a:ext cx="444303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11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6378169" y="4897017"/>
                <a:ext cx="444303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12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EC8DD237-80CA-24CE-37FF-69411823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62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850B60-73E8-1CC4-C5F9-3537FDD5E638}"/>
              </a:ext>
            </a:extLst>
          </p:cNvPr>
          <p:cNvSpPr txBox="1"/>
          <p:nvPr/>
        </p:nvSpPr>
        <p:spPr>
          <a:xfrm>
            <a:off x="8709409" y="296399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자료</a:t>
            </a:r>
          </a:p>
        </p:txBody>
      </p:sp>
    </p:spTree>
    <p:extLst>
      <p:ext uri="{BB962C8B-B14F-4D97-AF65-F5344CB8AC3E}">
        <p14:creationId xmlns:p14="http://schemas.microsoft.com/office/powerpoint/2010/main" val="34708525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>
            <a:extLst>
              <a:ext uri="{FF2B5EF4-FFF2-40B4-BE49-F238E27FC236}">
                <a16:creationId xmlns:a16="http://schemas.microsoft.com/office/drawing/2014/main" id="{FFDDB56F-3E73-4991-AD4B-A4095A605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2227" y="2904004"/>
            <a:ext cx="5411774" cy="3418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36E71C8E-811A-40B1-8091-AF37868DF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94957" y="3953996"/>
            <a:ext cx="4825186" cy="246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D8BFC6-0FD2-67CF-C8F5-C010D39B5E6C}"/>
              </a:ext>
            </a:extLst>
          </p:cNvPr>
          <p:cNvSpPr txBox="1"/>
          <p:nvPr/>
        </p:nvSpPr>
        <p:spPr>
          <a:xfrm>
            <a:off x="50644" y="224870"/>
            <a:ext cx="4216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Project Management  </a:t>
            </a:r>
            <a:r>
              <a:rPr kumimoji="1" lang="en-US" altLang="ko-KR" dirty="0">
                <a:cs typeface="Pretendard" panose="02000503000000020004" pitchFamily="50" charset="-127"/>
              </a:rPr>
              <a:t>Cost/Budget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ABF8577-F6D6-5BD0-070E-C2080D5E4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17617"/>
              </p:ext>
            </p:extLst>
          </p:nvPr>
        </p:nvGraphicFramePr>
        <p:xfrm>
          <a:off x="1645920" y="934973"/>
          <a:ext cx="7430703" cy="22124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62526">
                  <a:extLst>
                    <a:ext uri="{9D8B030D-6E8A-4147-A177-3AD203B41FA5}">
                      <a16:colId xmlns:a16="http://schemas.microsoft.com/office/drawing/2014/main" val="4017345105"/>
                    </a:ext>
                  </a:extLst>
                </a:gridCol>
                <a:gridCol w="702645">
                  <a:extLst>
                    <a:ext uri="{9D8B030D-6E8A-4147-A177-3AD203B41FA5}">
                      <a16:colId xmlns:a16="http://schemas.microsoft.com/office/drawing/2014/main" val="380225310"/>
                    </a:ext>
                  </a:extLst>
                </a:gridCol>
                <a:gridCol w="875899">
                  <a:extLst>
                    <a:ext uri="{9D8B030D-6E8A-4147-A177-3AD203B41FA5}">
                      <a16:colId xmlns:a16="http://schemas.microsoft.com/office/drawing/2014/main" val="272876122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362974929"/>
                    </a:ext>
                  </a:extLst>
                </a:gridCol>
                <a:gridCol w="3493970">
                  <a:extLst>
                    <a:ext uri="{9D8B030D-6E8A-4147-A177-3AD203B41FA5}">
                      <a16:colId xmlns:a16="http://schemas.microsoft.com/office/drawing/2014/main" val="972489046"/>
                    </a:ext>
                  </a:extLst>
                </a:gridCol>
              </a:tblGrid>
              <a:tr h="31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Unmanaged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연구비 관리 안함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477787345"/>
                  </a:ext>
                </a:extLst>
              </a:tr>
              <a:tr h="31607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Managed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Budget</a:t>
                      </a:r>
                      <a:r>
                        <a:rPr lang="ko-KR" altLang="en-US" sz="1200" dirty="0"/>
                        <a:t> 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Unmanaged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계획관리 안함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688214448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Managed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Lump-sum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PJ </a:t>
                      </a:r>
                      <a:r>
                        <a:rPr lang="ko-KR" altLang="en-US" sz="1200" dirty="0"/>
                        <a:t>전체 예산관리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557715079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Line Item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비목별 예산관리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50055117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Periodic Line Item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비목별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기간별 예산 관리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815025324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Actual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직접비만 관리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인건비 여부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8649114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간접비관리 포함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공통 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OH) 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276699984"/>
                  </a:ext>
                </a:extLst>
              </a:tr>
            </a:tbl>
          </a:graphicData>
        </a:graphic>
      </p:graphicFrame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09FA8C3A-1876-405E-F394-0C374C55658D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63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FAACC-0B8D-0AF7-6274-83DA72589192}"/>
              </a:ext>
            </a:extLst>
          </p:cNvPr>
          <p:cNvSpPr txBox="1"/>
          <p:nvPr/>
        </p:nvSpPr>
        <p:spPr>
          <a:xfrm>
            <a:off x="8709409" y="296399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자료</a:t>
            </a:r>
          </a:p>
        </p:txBody>
      </p:sp>
    </p:spTree>
    <p:extLst>
      <p:ext uri="{BB962C8B-B14F-4D97-AF65-F5344CB8AC3E}">
        <p14:creationId xmlns:p14="http://schemas.microsoft.com/office/powerpoint/2010/main" val="13653630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470460" y="959271"/>
            <a:ext cx="4256999" cy="419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25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Technology Category, Knowledge Graph </a:t>
            </a:r>
          </a:p>
        </p:txBody>
      </p:sp>
      <p:grpSp>
        <p:nvGrpSpPr>
          <p:cNvPr id="131" name="그룹 130"/>
          <p:cNvGrpSpPr/>
          <p:nvPr/>
        </p:nvGrpSpPr>
        <p:grpSpPr>
          <a:xfrm>
            <a:off x="5599503" y="3164679"/>
            <a:ext cx="3923000" cy="3063137"/>
            <a:chOff x="7212424" y="1484313"/>
            <a:chExt cx="4531450" cy="3505574"/>
          </a:xfrm>
        </p:grpSpPr>
        <p:grpSp>
          <p:nvGrpSpPr>
            <p:cNvPr id="143" name="그룹 142"/>
            <p:cNvGrpSpPr/>
            <p:nvPr/>
          </p:nvGrpSpPr>
          <p:grpSpPr>
            <a:xfrm>
              <a:off x="7212424" y="1541835"/>
              <a:ext cx="2178022" cy="3448052"/>
              <a:chOff x="7337935" y="1782640"/>
              <a:chExt cx="2178024" cy="3448050"/>
            </a:xfrm>
          </p:grpSpPr>
          <p:grpSp>
            <p:nvGrpSpPr>
              <p:cNvPr id="151" name="그룹 150"/>
              <p:cNvGrpSpPr/>
              <p:nvPr/>
            </p:nvGrpSpPr>
            <p:grpSpPr>
              <a:xfrm>
                <a:off x="7490735" y="1782640"/>
                <a:ext cx="1875625" cy="3448050"/>
                <a:chOff x="7925600" y="1552573"/>
                <a:chExt cx="1875625" cy="3448052"/>
              </a:xfrm>
            </p:grpSpPr>
            <p:sp>
              <p:nvSpPr>
                <p:cNvPr id="155" name="직사각형 154"/>
                <p:cNvSpPr/>
                <p:nvPr/>
              </p:nvSpPr>
              <p:spPr>
                <a:xfrm>
                  <a:off x="7925600" y="1552573"/>
                  <a:ext cx="1875625" cy="3448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82600" dist="38100" dir="2700000" sx="104000" sy="104000" algn="tl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pic>
              <p:nvPicPr>
                <p:cNvPr id="156" name="Picture 11">
                  <a:extLst>
                    <a:ext uri="{FF2B5EF4-FFF2-40B4-BE49-F238E27FC236}">
                      <a16:creationId xmlns:a16="http://schemas.microsoft.com/office/drawing/2014/main" id="{31198317-B989-B108-F7D3-C908506017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8023165" y="1673012"/>
                  <a:ext cx="1677116" cy="3207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52" name="그룹 151"/>
              <p:cNvGrpSpPr/>
              <p:nvPr/>
            </p:nvGrpSpPr>
            <p:grpSpPr>
              <a:xfrm>
                <a:off x="7337935" y="3109537"/>
                <a:ext cx="2178024" cy="390982"/>
                <a:chOff x="7772800" y="2885616"/>
                <a:chExt cx="2178024" cy="390982"/>
              </a:xfrm>
            </p:grpSpPr>
            <p:sp>
              <p:nvSpPr>
                <p:cNvPr id="153" name="직사각형 152"/>
                <p:cNvSpPr/>
                <p:nvPr/>
              </p:nvSpPr>
              <p:spPr>
                <a:xfrm>
                  <a:off x="7772800" y="2885616"/>
                  <a:ext cx="2178024" cy="3909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42F7B"/>
                  </a:solidFill>
                </a:ln>
                <a:effectLst>
                  <a:outerShdw blurRad="482600" dist="38100" dir="2700000" sx="104000" sy="104000" algn="tl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pic>
              <p:nvPicPr>
                <p:cNvPr id="154" name="Picture 11">
                  <a:extLst>
                    <a:ext uri="{FF2B5EF4-FFF2-40B4-BE49-F238E27FC236}">
                      <a16:creationId xmlns:a16="http://schemas.microsoft.com/office/drawing/2014/main" id="{31198317-B989-B108-F7D3-C908506017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7951421" y="2997011"/>
                  <a:ext cx="1693463" cy="2047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44" name="그룹 143"/>
            <p:cNvGrpSpPr/>
            <p:nvPr/>
          </p:nvGrpSpPr>
          <p:grpSpPr>
            <a:xfrm>
              <a:off x="9834677" y="1484313"/>
              <a:ext cx="1909197" cy="2950612"/>
              <a:chOff x="10103624" y="1725119"/>
              <a:chExt cx="1909198" cy="2950611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10106580" y="1725119"/>
                <a:ext cx="1906242" cy="1053859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75" b="1">
                    <a:solidFill>
                      <a:schemeClr val="bg1"/>
                    </a:solidFill>
                    <a:latin typeface="+mn-ea"/>
                  </a:rPr>
                  <a:t>Knowledge(Document)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연구성과물</a:t>
                </a:r>
                <a:endParaRPr lang="en-US" altLang="ko-KR" sz="813">
                  <a:solidFill>
                    <a:schemeClr val="bg1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특허</a:t>
                </a: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논문</a:t>
                </a:r>
                <a:endParaRPr lang="en-US" altLang="ko-KR" sz="813">
                  <a:solidFill>
                    <a:schemeClr val="bg1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기타 외부입수 자료</a:t>
                </a:r>
                <a:endParaRPr lang="ko-KR" altLang="en-US" sz="813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10103626" y="3004947"/>
                <a:ext cx="1819434" cy="591878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75" b="1">
                    <a:solidFill>
                      <a:schemeClr val="bg1"/>
                    </a:solidFill>
                    <a:latin typeface="+mn-ea"/>
                  </a:rPr>
                  <a:t>Project History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Project &amp; Activity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 성과물</a:t>
                </a:r>
                <a:endParaRPr lang="en-US" altLang="ko-KR" sz="813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10103624" y="3852861"/>
                <a:ext cx="1474171" cy="822869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75" b="1">
                    <a:solidFill>
                      <a:schemeClr val="bg1"/>
                    </a:solidFill>
                    <a:latin typeface="+mn-ea"/>
                  </a:rPr>
                  <a:t>Human Resource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내부 전문가</a:t>
                </a:r>
                <a:endParaRPr lang="en-US" altLang="ko-KR" sz="813">
                  <a:solidFill>
                    <a:schemeClr val="bg1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외부 전문가</a:t>
                </a: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기관</a:t>
                </a:r>
                <a:endParaRPr lang="ko-KR" altLang="en-US" sz="813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9390453" y="2011241"/>
              <a:ext cx="447185" cy="2012249"/>
              <a:chOff x="9659148" y="2252048"/>
              <a:chExt cx="447432" cy="2012249"/>
            </a:xfrm>
          </p:grpSpPr>
          <p:cxnSp>
            <p:nvCxnSpPr>
              <p:cNvPr id="146" name="직선 화살표 연결선 145"/>
              <p:cNvCxnSpPr>
                <a:stCxn id="153" idx="3"/>
                <a:endCxn id="149" idx="1"/>
              </p:cNvCxnSpPr>
              <p:nvPr/>
            </p:nvCxnSpPr>
            <p:spPr>
              <a:xfrm flipV="1">
                <a:off x="9659148" y="3300886"/>
                <a:ext cx="444217" cy="4143"/>
              </a:xfrm>
              <a:prstGeom prst="straightConnector1">
                <a:avLst/>
              </a:prstGeom>
              <a:ln>
                <a:solidFill>
                  <a:srgbClr val="042F7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꺾인 연결선 146"/>
              <p:cNvCxnSpPr>
                <a:stCxn id="148" idx="1"/>
                <a:endCxn id="150" idx="1"/>
              </p:cNvCxnSpPr>
              <p:nvPr/>
            </p:nvCxnSpPr>
            <p:spPr>
              <a:xfrm rot="10800000" flipV="1">
                <a:off x="10103625" y="2252048"/>
                <a:ext cx="2955" cy="2012249"/>
              </a:xfrm>
              <a:prstGeom prst="bentConnector3">
                <a:avLst>
                  <a:gd name="adj1" fmla="val 9621033"/>
                </a:avLst>
              </a:prstGeom>
              <a:ln>
                <a:solidFill>
                  <a:srgbClr val="042F7B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" name="그룹 162"/>
          <p:cNvGrpSpPr/>
          <p:nvPr/>
        </p:nvGrpSpPr>
        <p:grpSpPr>
          <a:xfrm>
            <a:off x="288284" y="1560016"/>
            <a:ext cx="5093027" cy="3737967"/>
            <a:chOff x="347495" y="1915702"/>
            <a:chExt cx="6268341" cy="4600575"/>
          </a:xfrm>
        </p:grpSpPr>
        <p:grpSp>
          <p:nvGrpSpPr>
            <p:cNvPr id="133" name="그룹 132"/>
            <p:cNvGrpSpPr/>
            <p:nvPr/>
          </p:nvGrpSpPr>
          <p:grpSpPr>
            <a:xfrm>
              <a:off x="347495" y="1915702"/>
              <a:ext cx="3665638" cy="4600575"/>
              <a:chOff x="3720974" y="1466849"/>
              <a:chExt cx="3665638" cy="4600575"/>
            </a:xfrm>
          </p:grpSpPr>
          <p:sp>
            <p:nvSpPr>
              <p:cNvPr id="140" name="직사각형 139"/>
              <p:cNvSpPr/>
              <p:nvPr/>
            </p:nvSpPr>
            <p:spPr>
              <a:xfrm>
                <a:off x="3720974" y="1466849"/>
                <a:ext cx="3665638" cy="4600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82600" dist="38100" dir="2700000" sx="104000" sy="104000" algn="tl" rotWithShape="0">
                  <a:prstClr val="black">
                    <a:alpha val="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pic>
            <p:nvPicPr>
              <p:cNvPr id="141" name="Picture 2">
                <a:extLst>
                  <a:ext uri="{FF2B5EF4-FFF2-40B4-BE49-F238E27FC236}">
                    <a16:creationId xmlns:a16="http://schemas.microsoft.com/office/drawing/2014/main" id="{3BEA3AF4-B866-111A-6FEC-73C3469AF5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861907" y="1669882"/>
                <a:ext cx="1459241" cy="4259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2" name="Picture 2">
                <a:extLst>
                  <a:ext uri="{FF2B5EF4-FFF2-40B4-BE49-F238E27FC236}">
                    <a16:creationId xmlns:a16="http://schemas.microsoft.com/office/drawing/2014/main" id="{8FB1E111-6759-9477-7CC3-FA8CCC1C0B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321148" y="1669881"/>
                <a:ext cx="1813077" cy="4259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1" name="그룹 160"/>
            <p:cNvGrpSpPr/>
            <p:nvPr/>
          </p:nvGrpSpPr>
          <p:grpSpPr>
            <a:xfrm>
              <a:off x="1927236" y="3901718"/>
              <a:ext cx="4688600" cy="1081036"/>
              <a:chOff x="2088602" y="3901718"/>
              <a:chExt cx="4688600" cy="1081036"/>
            </a:xfrm>
          </p:grpSpPr>
          <p:grpSp>
            <p:nvGrpSpPr>
              <p:cNvPr id="135" name="그룹 134"/>
              <p:cNvGrpSpPr/>
              <p:nvPr/>
            </p:nvGrpSpPr>
            <p:grpSpPr>
              <a:xfrm>
                <a:off x="2088602" y="3901718"/>
                <a:ext cx="3334551" cy="1081036"/>
                <a:chOff x="4547681" y="3538590"/>
                <a:chExt cx="3334551" cy="1081036"/>
              </a:xfrm>
            </p:grpSpPr>
            <p:sp>
              <p:nvSpPr>
                <p:cNvPr id="138" name="직사각형 137"/>
                <p:cNvSpPr/>
                <p:nvPr/>
              </p:nvSpPr>
              <p:spPr>
                <a:xfrm>
                  <a:off x="4547681" y="3538590"/>
                  <a:ext cx="3334551" cy="10810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42F7B"/>
                  </a:solidFill>
                </a:ln>
                <a:effectLst>
                  <a:outerShdw blurRad="482600" dist="38100" dir="2700000" sx="104000" sy="104000" algn="tl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pic>
              <p:nvPicPr>
                <p:cNvPr id="139" name="Picture 2">
                  <a:extLst>
                    <a:ext uri="{FF2B5EF4-FFF2-40B4-BE49-F238E27FC236}">
                      <a16:creationId xmlns:a16="http://schemas.microsoft.com/office/drawing/2014/main" id="{8FB1E111-6759-9477-7CC3-FA8CCC1C0B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4582084" y="3638551"/>
                  <a:ext cx="3181751" cy="8763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5691697" y="4024330"/>
                <a:ext cx="1085505" cy="822869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75" b="1">
                    <a:solidFill>
                      <a:schemeClr val="bg1"/>
                    </a:solidFill>
                    <a:latin typeface="+mn-ea"/>
                  </a:rPr>
                  <a:t>Strategy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TRM/PRM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Project </a:t>
                </a:r>
                <a:r>
                  <a:rPr lang="en-US" altLang="ko-KR" sz="813" dirty="0">
                    <a:solidFill>
                      <a:schemeClr val="bg1"/>
                    </a:solidFill>
                    <a:latin typeface="+mn-ea"/>
                  </a:rPr>
                  <a:t>Pools</a:t>
                </a:r>
                <a:endParaRPr lang="ko-KR" altLang="en-US" sz="813" dirty="0"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160" name="직선 화살표 연결선 159"/>
              <p:cNvCxnSpPr>
                <a:stCxn id="138" idx="3"/>
                <a:endCxn id="136" idx="1"/>
              </p:cNvCxnSpPr>
              <p:nvPr/>
            </p:nvCxnSpPr>
            <p:spPr>
              <a:xfrm flipV="1">
                <a:off x="5423153" y="4435765"/>
                <a:ext cx="268544" cy="6471"/>
              </a:xfrm>
              <a:prstGeom prst="straightConnector1">
                <a:avLst/>
              </a:prstGeom>
              <a:ln>
                <a:solidFill>
                  <a:srgbClr val="042F7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24BB9A-86AC-576F-740B-F7453366EFCA}"/>
              </a:ext>
            </a:extLst>
          </p:cNvPr>
          <p:cNvSpPr txBox="1"/>
          <p:nvPr/>
        </p:nvSpPr>
        <p:spPr>
          <a:xfrm>
            <a:off x="50644" y="224870"/>
            <a:ext cx="4273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Project Management  </a:t>
            </a:r>
            <a:r>
              <a:rPr kumimoji="1" lang="en-US" altLang="ko-KR" dirty="0">
                <a:cs typeface="Pretendard" panose="02000503000000020004" pitchFamily="50" charset="-127"/>
              </a:rPr>
              <a:t>Knowledge</a:t>
            </a:r>
            <a:r>
              <a:rPr kumimoji="1" lang="ko-KR" altLang="en-US" sz="2000" b="1" dirty="0">
                <a:latin typeface="+mn-ea"/>
                <a:cs typeface="Pretendard" panose="02000503000000020004" pitchFamily="50" charset="-127"/>
              </a:rPr>
              <a:t> </a:t>
            </a:r>
            <a:endParaRPr kumimoji="1" lang="en-US" altLang="ko-KR" sz="2000" b="1" dirty="0"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098E95-B9ED-0C01-5D52-58678B0E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64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CFB81-AC65-0B13-2C34-055ADB25A432}"/>
              </a:ext>
            </a:extLst>
          </p:cNvPr>
          <p:cNvSpPr txBox="1"/>
          <p:nvPr/>
        </p:nvSpPr>
        <p:spPr>
          <a:xfrm>
            <a:off x="8709409" y="296399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자료</a:t>
            </a:r>
          </a:p>
        </p:txBody>
      </p:sp>
    </p:spTree>
    <p:extLst>
      <p:ext uri="{BB962C8B-B14F-4D97-AF65-F5344CB8AC3E}">
        <p14:creationId xmlns:p14="http://schemas.microsoft.com/office/powerpoint/2010/main" val="38838480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44FE378-540C-5338-67C2-DAC80C3195C1}"/>
              </a:ext>
            </a:extLst>
          </p:cNvPr>
          <p:cNvSpPr/>
          <p:nvPr/>
        </p:nvSpPr>
        <p:spPr>
          <a:xfrm>
            <a:off x="842523" y="1629745"/>
            <a:ext cx="8195428" cy="4374688"/>
          </a:xfrm>
          <a:prstGeom prst="roundRect">
            <a:avLst>
              <a:gd name="adj" fmla="val 6240"/>
            </a:avLst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A67BB75-3B4C-50E2-07DA-344C3254AA26}"/>
              </a:ext>
            </a:extLst>
          </p:cNvPr>
          <p:cNvSpPr/>
          <p:nvPr/>
        </p:nvSpPr>
        <p:spPr>
          <a:xfrm>
            <a:off x="3244395" y="2305678"/>
            <a:ext cx="1185681" cy="1982189"/>
          </a:xfrm>
          <a:prstGeom prst="roundRect">
            <a:avLst>
              <a:gd name="adj" fmla="val 1149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D41339-DDF6-E0B8-2CDF-750659D5E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43665" y="6589068"/>
            <a:ext cx="251992" cy="230832"/>
          </a:xfrm>
        </p:spPr>
        <p:txBody>
          <a:bodyPr/>
          <a:lstStyle/>
          <a:p>
            <a:fld id="{6073FEC6-E27D-405C-9F00-6E071EC13BA2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7B466-4955-3791-F6F6-2DAFD3FAAF67}"/>
              </a:ext>
            </a:extLst>
          </p:cNvPr>
          <p:cNvSpPr txBox="1"/>
          <p:nvPr/>
        </p:nvSpPr>
        <p:spPr>
          <a:xfrm>
            <a:off x="3284096" y="2657828"/>
            <a:ext cx="1084272" cy="1318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/>
              <a:t>Project Pools</a:t>
            </a:r>
          </a:p>
          <a:p>
            <a:pPr marL="232172" indent="-86420">
              <a:buFontTx/>
              <a:buChar char="-"/>
            </a:pPr>
            <a:r>
              <a:rPr lang="en-US" altLang="ko-KR" sz="1138" dirty="0"/>
              <a:t>Plan</a:t>
            </a:r>
          </a:p>
          <a:p>
            <a:pPr marL="232172" indent="-86420">
              <a:buFontTx/>
              <a:buChar char="-"/>
            </a:pPr>
            <a:r>
              <a:rPr lang="en-US" altLang="ko-KR" sz="1138" dirty="0"/>
              <a:t>On Going</a:t>
            </a:r>
          </a:p>
          <a:p>
            <a:pPr marL="232172" indent="-86420">
              <a:buFontTx/>
              <a:buChar char="-"/>
            </a:pPr>
            <a:endParaRPr lang="en-US" altLang="ko-KR" sz="1138" dirty="0"/>
          </a:p>
          <a:p>
            <a:pPr algn="ctr"/>
            <a:r>
              <a:rPr lang="en-US" altLang="ko-KR" sz="1138" dirty="0"/>
              <a:t>Resource</a:t>
            </a:r>
          </a:p>
          <a:p>
            <a:pPr marL="214114" indent="-68362">
              <a:buFontTx/>
              <a:buChar char="-"/>
            </a:pPr>
            <a:r>
              <a:rPr lang="en-US" altLang="ko-KR" sz="1138" dirty="0"/>
              <a:t> Portfolio </a:t>
            </a:r>
          </a:p>
          <a:p>
            <a:pPr marL="214114" indent="-68362">
              <a:buFontTx/>
              <a:buChar char="-"/>
            </a:pPr>
            <a:r>
              <a:rPr lang="en-US" altLang="ko-KR" sz="1138" dirty="0"/>
              <a:t> Cash 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BE3BDA-C807-8855-960F-08640A180CD5}"/>
              </a:ext>
            </a:extLst>
          </p:cNvPr>
          <p:cNvSpPr txBox="1"/>
          <p:nvPr/>
        </p:nvSpPr>
        <p:spPr>
          <a:xfrm>
            <a:off x="7374007" y="1822566"/>
            <a:ext cx="13773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Business Model</a:t>
            </a:r>
            <a:endParaRPr lang="ko-KR" altLang="en-US" sz="1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FF207-0045-D104-2EAF-E8F9A65CD2C3}"/>
              </a:ext>
            </a:extLst>
          </p:cNvPr>
          <p:cNvSpPr txBox="1"/>
          <p:nvPr/>
        </p:nvSpPr>
        <p:spPr>
          <a:xfrm>
            <a:off x="1421548" y="2341042"/>
            <a:ext cx="942887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/>
              <a:t>Strategy</a:t>
            </a:r>
          </a:p>
          <a:p>
            <a:pPr algn="ctr"/>
            <a:r>
              <a:rPr lang="en-US" altLang="ko-KR" sz="1138" dirty="0"/>
              <a:t>(Top Down)</a:t>
            </a:r>
            <a:endParaRPr lang="ko-KR" altLang="en-US" sz="1138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2DFCF-C6D0-AF2E-D138-2898C2D52F96}"/>
              </a:ext>
            </a:extLst>
          </p:cNvPr>
          <p:cNvSpPr txBox="1"/>
          <p:nvPr/>
        </p:nvSpPr>
        <p:spPr>
          <a:xfrm>
            <a:off x="1379327" y="3571039"/>
            <a:ext cx="1164101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dirty="0"/>
              <a:t>외부 제안</a:t>
            </a:r>
            <a:r>
              <a:rPr lang="en-US" altLang="ko-KR" sz="1138" dirty="0"/>
              <a:t>/</a:t>
            </a:r>
            <a:r>
              <a:rPr lang="ko-KR" altLang="en-US" sz="1138" dirty="0"/>
              <a:t>공모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0E4AE-A0E8-A45E-C0FD-FA048E3C26D5}"/>
              </a:ext>
            </a:extLst>
          </p:cNvPr>
          <p:cNvSpPr txBox="1"/>
          <p:nvPr/>
        </p:nvSpPr>
        <p:spPr>
          <a:xfrm>
            <a:off x="1507729" y="4030137"/>
            <a:ext cx="768160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/>
              <a:t>벤처기업</a:t>
            </a:r>
            <a:endParaRPr lang="ko-KR" altLang="en-US" sz="1138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225EEF-7A9E-E6BB-507C-B7E220C5DC00}"/>
              </a:ext>
            </a:extLst>
          </p:cNvPr>
          <p:cNvSpPr txBox="1"/>
          <p:nvPr/>
        </p:nvSpPr>
        <p:spPr>
          <a:xfrm>
            <a:off x="5158139" y="2289784"/>
            <a:ext cx="814647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License In</a:t>
            </a:r>
            <a:endParaRPr lang="ko-KR" altLang="en-US" sz="1138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C1038-DA0D-A911-D2E6-3869DBDA5032}"/>
              </a:ext>
            </a:extLst>
          </p:cNvPr>
          <p:cNvSpPr txBox="1"/>
          <p:nvPr/>
        </p:nvSpPr>
        <p:spPr>
          <a:xfrm>
            <a:off x="5101680" y="2772987"/>
            <a:ext cx="947695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Outsourcing</a:t>
            </a:r>
            <a:endParaRPr lang="ko-KR" altLang="en-US" sz="1138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03343-1304-CAFB-365F-9A0400CCA115}"/>
              </a:ext>
            </a:extLst>
          </p:cNvPr>
          <p:cNvSpPr txBox="1"/>
          <p:nvPr/>
        </p:nvSpPr>
        <p:spPr>
          <a:xfrm>
            <a:off x="2817118" y="5293342"/>
            <a:ext cx="2042547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/>
              <a:t>Outsourcing Vendor Long List</a:t>
            </a:r>
          </a:p>
          <a:p>
            <a:pPr algn="ctr"/>
            <a:r>
              <a:rPr lang="en-US" altLang="ko-KR" sz="1138" dirty="0"/>
              <a:t>(</a:t>
            </a:r>
            <a:r>
              <a:rPr lang="ko-KR" altLang="en-US" sz="1138" dirty="0"/>
              <a:t>학교</a:t>
            </a:r>
            <a:r>
              <a:rPr lang="en-US" altLang="ko-KR" sz="1138" dirty="0"/>
              <a:t>, </a:t>
            </a:r>
            <a:r>
              <a:rPr lang="ko-KR" altLang="en-US" sz="1138" dirty="0"/>
              <a:t>연구소</a:t>
            </a:r>
            <a:r>
              <a:rPr lang="en-US" altLang="ko-KR" sz="1138" dirty="0"/>
              <a:t>, </a:t>
            </a:r>
            <a:r>
              <a:rPr lang="ko-KR" altLang="en-US" sz="1138" dirty="0"/>
              <a:t>벤처기업</a:t>
            </a:r>
            <a:r>
              <a:rPr lang="en-US" altLang="ko-KR" sz="1138" dirty="0"/>
              <a:t>, etc.)</a:t>
            </a:r>
            <a:endParaRPr lang="ko-KR" altLang="en-US" sz="1138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3460D-F8A0-D9C4-6B95-B82D4684C743}"/>
              </a:ext>
            </a:extLst>
          </p:cNvPr>
          <p:cNvSpPr txBox="1"/>
          <p:nvPr/>
        </p:nvSpPr>
        <p:spPr>
          <a:xfrm>
            <a:off x="5084367" y="3968862"/>
            <a:ext cx="914033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dirty="0"/>
              <a:t>기술거래소</a:t>
            </a:r>
            <a:endParaRPr lang="en-US" altLang="ko-KR" sz="1138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ACE27-A051-FBDC-55CE-5C587A1BB989}"/>
              </a:ext>
            </a:extLst>
          </p:cNvPr>
          <p:cNvSpPr txBox="1"/>
          <p:nvPr/>
        </p:nvSpPr>
        <p:spPr>
          <a:xfrm>
            <a:off x="7773857" y="2204831"/>
            <a:ext cx="675185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Spin-off</a:t>
            </a:r>
            <a:endParaRPr lang="ko-KR" altLang="en-US" sz="1138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0F625B-4C9B-2A2D-5B67-1B2A5465DD91}"/>
              </a:ext>
            </a:extLst>
          </p:cNvPr>
          <p:cNvSpPr txBox="1"/>
          <p:nvPr/>
        </p:nvSpPr>
        <p:spPr>
          <a:xfrm>
            <a:off x="7773857" y="2699761"/>
            <a:ext cx="76815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38" dirty="0"/>
              <a:t>벤처투자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6B94-091D-EBD0-331B-7B17EF9FBEB1}"/>
              </a:ext>
            </a:extLst>
          </p:cNvPr>
          <p:cNvSpPr txBox="1"/>
          <p:nvPr/>
        </p:nvSpPr>
        <p:spPr>
          <a:xfrm>
            <a:off x="7852582" y="3147921"/>
            <a:ext cx="49564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M&amp;A</a:t>
            </a:r>
            <a:endParaRPr lang="ko-KR" altLang="en-US" sz="1138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51F63-1524-DE21-E74F-E5CB51416345}"/>
              </a:ext>
            </a:extLst>
          </p:cNvPr>
          <p:cNvSpPr txBox="1"/>
          <p:nvPr/>
        </p:nvSpPr>
        <p:spPr>
          <a:xfrm>
            <a:off x="1406741" y="2947090"/>
            <a:ext cx="970137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dirty="0"/>
              <a:t>내부제안</a:t>
            </a:r>
            <a:endParaRPr lang="en-US" altLang="ko-KR" sz="1138" dirty="0"/>
          </a:p>
          <a:p>
            <a:pPr algn="ctr"/>
            <a:r>
              <a:rPr lang="en-US" altLang="ko-KR" sz="1138" dirty="0"/>
              <a:t>(Bottom Up)</a:t>
            </a:r>
            <a:endParaRPr lang="ko-KR" altLang="en-US" sz="1138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D3DA81-55C1-5C81-6B4D-1D7BF24B108E}"/>
              </a:ext>
            </a:extLst>
          </p:cNvPr>
          <p:cNvSpPr txBox="1"/>
          <p:nvPr/>
        </p:nvSpPr>
        <p:spPr>
          <a:xfrm>
            <a:off x="3136561" y="4634223"/>
            <a:ext cx="1401346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/>
              <a:t>Intelligence</a:t>
            </a:r>
          </a:p>
          <a:p>
            <a:pPr algn="ctr"/>
            <a:r>
              <a:rPr lang="en-US" altLang="ko-KR" sz="1138" dirty="0"/>
              <a:t>(Risk,</a:t>
            </a:r>
            <a:r>
              <a:rPr lang="ko-KR" altLang="en-US" sz="1138" dirty="0"/>
              <a:t> </a:t>
            </a:r>
            <a:r>
              <a:rPr lang="en-US" altLang="ko-KR" sz="1138" dirty="0"/>
              <a:t>Opportunity)</a:t>
            </a:r>
            <a:endParaRPr lang="ko-KR" altLang="en-US" sz="1138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06C9B4-6F30-3DF7-92C3-93CE488FCBD5}"/>
              </a:ext>
            </a:extLst>
          </p:cNvPr>
          <p:cNvSpPr txBox="1"/>
          <p:nvPr/>
        </p:nvSpPr>
        <p:spPr>
          <a:xfrm>
            <a:off x="5158139" y="3502106"/>
            <a:ext cx="76815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38" dirty="0"/>
              <a:t>공동연구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F002D7-AB8F-0B86-6FAC-6564493C3B12}"/>
              </a:ext>
            </a:extLst>
          </p:cNvPr>
          <p:cNvSpPr txBox="1"/>
          <p:nvPr/>
        </p:nvSpPr>
        <p:spPr>
          <a:xfrm>
            <a:off x="7773856" y="3587698"/>
            <a:ext cx="909223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License</a:t>
            </a:r>
            <a:r>
              <a:rPr lang="ko-KR" altLang="en-US" sz="1138" dirty="0"/>
              <a:t> </a:t>
            </a:r>
            <a:r>
              <a:rPr lang="en-US" altLang="ko-KR" sz="1138" dirty="0"/>
              <a:t>Out</a:t>
            </a:r>
            <a:endParaRPr lang="ko-KR" altLang="en-US" sz="1138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747196-5A5E-11CF-1B0E-AFF76FF1D054}"/>
              </a:ext>
            </a:extLst>
          </p:cNvPr>
          <p:cNvSpPr txBox="1"/>
          <p:nvPr/>
        </p:nvSpPr>
        <p:spPr>
          <a:xfrm>
            <a:off x="7789183" y="4158235"/>
            <a:ext cx="76815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38" dirty="0"/>
              <a:t>합작투자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82A23DD-5140-B06A-5D15-CE3205DBB0D3}"/>
              </a:ext>
            </a:extLst>
          </p:cNvPr>
          <p:cNvCxnSpPr/>
          <p:nvPr/>
        </p:nvCxnSpPr>
        <p:spPr>
          <a:xfrm flipV="1">
            <a:off x="2375847" y="2539853"/>
            <a:ext cx="760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3FECD0-7E2C-F417-8AA2-C5CF82786367}"/>
              </a:ext>
            </a:extLst>
          </p:cNvPr>
          <p:cNvCxnSpPr/>
          <p:nvPr/>
        </p:nvCxnSpPr>
        <p:spPr>
          <a:xfrm flipV="1">
            <a:off x="2351299" y="3095358"/>
            <a:ext cx="760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E0D49BF-6508-65EF-1233-C7357EA1FC87}"/>
              </a:ext>
            </a:extLst>
          </p:cNvPr>
          <p:cNvCxnSpPr/>
          <p:nvPr/>
        </p:nvCxnSpPr>
        <p:spPr>
          <a:xfrm flipV="1">
            <a:off x="2492631" y="3668800"/>
            <a:ext cx="643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BBD179-336B-2363-E9FE-918F157452A9}"/>
              </a:ext>
            </a:extLst>
          </p:cNvPr>
          <p:cNvCxnSpPr/>
          <p:nvPr/>
        </p:nvCxnSpPr>
        <p:spPr>
          <a:xfrm flipV="1">
            <a:off x="2380172" y="4128491"/>
            <a:ext cx="760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CB7D0A6-17BF-C726-A256-0F6E810B6123}"/>
              </a:ext>
            </a:extLst>
          </p:cNvPr>
          <p:cNvCxnSpPr/>
          <p:nvPr/>
        </p:nvCxnSpPr>
        <p:spPr>
          <a:xfrm flipH="1">
            <a:off x="4538337" y="2414818"/>
            <a:ext cx="58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8D77070-B97D-B49F-B53E-457CDD14A0FF}"/>
              </a:ext>
            </a:extLst>
          </p:cNvPr>
          <p:cNvCxnSpPr/>
          <p:nvPr/>
        </p:nvCxnSpPr>
        <p:spPr>
          <a:xfrm flipH="1">
            <a:off x="4545997" y="2915927"/>
            <a:ext cx="58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19BBDBC-401B-7D8F-E615-CC17A79F86B6}"/>
              </a:ext>
            </a:extLst>
          </p:cNvPr>
          <p:cNvCxnSpPr/>
          <p:nvPr/>
        </p:nvCxnSpPr>
        <p:spPr>
          <a:xfrm flipH="1">
            <a:off x="4573138" y="3632314"/>
            <a:ext cx="58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6592E12-6114-E70D-C822-EC79E3488218}"/>
              </a:ext>
            </a:extLst>
          </p:cNvPr>
          <p:cNvCxnSpPr/>
          <p:nvPr/>
        </p:nvCxnSpPr>
        <p:spPr>
          <a:xfrm flipH="1">
            <a:off x="4573138" y="4083753"/>
            <a:ext cx="58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671E765-1DE7-7763-013F-4C4BA16DF5FF}"/>
              </a:ext>
            </a:extLst>
          </p:cNvPr>
          <p:cNvCxnSpPr>
            <a:stCxn id="19" idx="0"/>
          </p:cNvCxnSpPr>
          <p:nvPr/>
        </p:nvCxnSpPr>
        <p:spPr>
          <a:xfrm flipV="1">
            <a:off x="3837234" y="4395984"/>
            <a:ext cx="0" cy="238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CED09B-8470-8570-F08E-FB697E9C4E7B}"/>
              </a:ext>
            </a:extLst>
          </p:cNvPr>
          <p:cNvCxnSpPr>
            <a:stCxn id="19" idx="2"/>
            <a:endCxn id="3" idx="0"/>
          </p:cNvCxnSpPr>
          <p:nvPr/>
        </p:nvCxnSpPr>
        <p:spPr>
          <a:xfrm>
            <a:off x="3837234" y="5076780"/>
            <a:ext cx="1158" cy="21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51718F0-36BF-ABB7-596E-BC05DECA95F8}"/>
              </a:ext>
            </a:extLst>
          </p:cNvPr>
          <p:cNvSpPr/>
          <p:nvPr/>
        </p:nvSpPr>
        <p:spPr>
          <a:xfrm>
            <a:off x="1248463" y="2013480"/>
            <a:ext cx="5269583" cy="3793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319EC-1921-D3B9-1BE4-19A7FA7BCE9F}"/>
              </a:ext>
            </a:extLst>
          </p:cNvPr>
          <p:cNvSpPr txBox="1"/>
          <p:nvPr/>
        </p:nvSpPr>
        <p:spPr>
          <a:xfrm>
            <a:off x="3335081" y="1822566"/>
            <a:ext cx="976549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Open R&amp;D</a:t>
            </a:r>
            <a:endParaRPr lang="ko-KR" altLang="en-US" sz="1300" b="1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3C64313-32DC-C4A0-173F-5552E294E98E}"/>
              </a:ext>
            </a:extLst>
          </p:cNvPr>
          <p:cNvCxnSpPr>
            <a:cxnSpLocks/>
          </p:cNvCxnSpPr>
          <p:nvPr/>
        </p:nvCxnSpPr>
        <p:spPr>
          <a:xfrm>
            <a:off x="6632935" y="2329865"/>
            <a:ext cx="97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FE0ABF1-DECD-7D88-5930-2DFFE43E913C}"/>
              </a:ext>
            </a:extLst>
          </p:cNvPr>
          <p:cNvCxnSpPr>
            <a:cxnSpLocks/>
          </p:cNvCxnSpPr>
          <p:nvPr/>
        </p:nvCxnSpPr>
        <p:spPr>
          <a:xfrm>
            <a:off x="6616878" y="2818944"/>
            <a:ext cx="97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B378754-0119-FF17-A6F4-3D1602F1FB71}"/>
              </a:ext>
            </a:extLst>
          </p:cNvPr>
          <p:cNvCxnSpPr>
            <a:cxnSpLocks/>
          </p:cNvCxnSpPr>
          <p:nvPr/>
        </p:nvCxnSpPr>
        <p:spPr>
          <a:xfrm>
            <a:off x="6632935" y="3723188"/>
            <a:ext cx="97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49338EC-61BD-1AC6-AD42-2DCCD1FD28C8}"/>
              </a:ext>
            </a:extLst>
          </p:cNvPr>
          <p:cNvCxnSpPr>
            <a:cxnSpLocks/>
          </p:cNvCxnSpPr>
          <p:nvPr/>
        </p:nvCxnSpPr>
        <p:spPr>
          <a:xfrm>
            <a:off x="6632935" y="4266107"/>
            <a:ext cx="97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FEA2547-B803-9793-A052-C4540D58A4F9}"/>
              </a:ext>
            </a:extLst>
          </p:cNvPr>
          <p:cNvCxnSpPr>
            <a:cxnSpLocks/>
          </p:cNvCxnSpPr>
          <p:nvPr/>
        </p:nvCxnSpPr>
        <p:spPr>
          <a:xfrm>
            <a:off x="4583357" y="3278841"/>
            <a:ext cx="30127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35402D8-09A8-6401-F609-567D92396DE6}"/>
              </a:ext>
            </a:extLst>
          </p:cNvPr>
          <p:cNvSpPr txBox="1"/>
          <p:nvPr/>
        </p:nvSpPr>
        <p:spPr>
          <a:xfrm>
            <a:off x="4426324" y="1453881"/>
            <a:ext cx="1459887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Open Innovation</a:t>
            </a:r>
            <a:endParaRPr lang="ko-KR" altLang="en-US" sz="13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8FE44C-5F8F-CF33-669B-20CE9B2AD784}"/>
              </a:ext>
            </a:extLst>
          </p:cNvPr>
          <p:cNvSpPr txBox="1"/>
          <p:nvPr/>
        </p:nvSpPr>
        <p:spPr>
          <a:xfrm>
            <a:off x="50644" y="224870"/>
            <a:ext cx="2235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Open Innovation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79D35-58C3-6805-73D9-B3954CA8276A}"/>
              </a:ext>
            </a:extLst>
          </p:cNvPr>
          <p:cNvSpPr txBox="1"/>
          <p:nvPr/>
        </p:nvSpPr>
        <p:spPr>
          <a:xfrm>
            <a:off x="8709409" y="296399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자료</a:t>
            </a:r>
          </a:p>
        </p:txBody>
      </p:sp>
    </p:spTree>
    <p:extLst>
      <p:ext uri="{BB962C8B-B14F-4D97-AF65-F5344CB8AC3E}">
        <p14:creationId xmlns:p14="http://schemas.microsoft.com/office/powerpoint/2010/main" val="2070516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E9F68-8F2E-8360-3AE9-A5B89C595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8710D2-7E42-8744-66E8-F7F14B5C6A47}"/>
              </a:ext>
            </a:extLst>
          </p:cNvPr>
          <p:cNvSpPr txBox="1"/>
          <p:nvPr/>
        </p:nvSpPr>
        <p:spPr>
          <a:xfrm>
            <a:off x="0" y="329665"/>
            <a:ext cx="2816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R&amp;D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Project Spectrum</a:t>
            </a:r>
            <a:endParaRPr lang="ko-KR" altLang="en-US" sz="2000" b="1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21F6D58-5FA4-2699-2FB4-0F8BFB7AE50E}"/>
              </a:ext>
            </a:extLst>
          </p:cNvPr>
          <p:cNvSpPr>
            <a:spLocks noEditPoints="1"/>
          </p:cNvSpPr>
          <p:nvPr/>
        </p:nvSpPr>
        <p:spPr bwMode="auto">
          <a:xfrm>
            <a:off x="2977632" y="1909110"/>
            <a:ext cx="73025" cy="3312000"/>
          </a:xfrm>
          <a:custGeom>
            <a:avLst/>
            <a:gdLst>
              <a:gd name="T0" fmla="*/ 29 w 46"/>
              <a:gd name="T1" fmla="*/ 32 h 1319"/>
              <a:gd name="T2" fmla="*/ 29 w 46"/>
              <a:gd name="T3" fmla="*/ 1282 h 1319"/>
              <a:gd name="T4" fmla="*/ 18 w 46"/>
              <a:gd name="T5" fmla="*/ 1282 h 1319"/>
              <a:gd name="T6" fmla="*/ 18 w 46"/>
              <a:gd name="T7" fmla="*/ 32 h 1319"/>
              <a:gd name="T8" fmla="*/ 29 w 46"/>
              <a:gd name="T9" fmla="*/ 32 h 1319"/>
              <a:gd name="T10" fmla="*/ 0 w 46"/>
              <a:gd name="T11" fmla="*/ 42 h 1319"/>
              <a:gd name="T12" fmla="*/ 23 w 46"/>
              <a:gd name="T13" fmla="*/ 0 h 1319"/>
              <a:gd name="T14" fmla="*/ 46 w 46"/>
              <a:gd name="T15" fmla="*/ 42 h 1319"/>
              <a:gd name="T16" fmla="*/ 0 w 46"/>
              <a:gd name="T17" fmla="*/ 42 h 1319"/>
              <a:gd name="T18" fmla="*/ 46 w 46"/>
              <a:gd name="T19" fmla="*/ 1276 h 1319"/>
              <a:gd name="T20" fmla="*/ 23 w 46"/>
              <a:gd name="T21" fmla="*/ 1319 h 1319"/>
              <a:gd name="T22" fmla="*/ 0 w 46"/>
              <a:gd name="T23" fmla="*/ 1276 h 1319"/>
              <a:gd name="T24" fmla="*/ 46 w 46"/>
              <a:gd name="T25" fmla="*/ 1276 h 1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" h="1319">
                <a:moveTo>
                  <a:pt x="29" y="32"/>
                </a:moveTo>
                <a:lnTo>
                  <a:pt x="29" y="1282"/>
                </a:lnTo>
                <a:lnTo>
                  <a:pt x="18" y="1282"/>
                </a:lnTo>
                <a:lnTo>
                  <a:pt x="18" y="32"/>
                </a:lnTo>
                <a:lnTo>
                  <a:pt x="29" y="32"/>
                </a:lnTo>
                <a:close/>
                <a:moveTo>
                  <a:pt x="0" y="42"/>
                </a:moveTo>
                <a:lnTo>
                  <a:pt x="23" y="0"/>
                </a:lnTo>
                <a:lnTo>
                  <a:pt x="46" y="42"/>
                </a:lnTo>
                <a:lnTo>
                  <a:pt x="0" y="42"/>
                </a:lnTo>
                <a:close/>
                <a:moveTo>
                  <a:pt x="46" y="1276"/>
                </a:moveTo>
                <a:lnTo>
                  <a:pt x="23" y="1319"/>
                </a:lnTo>
                <a:lnTo>
                  <a:pt x="0" y="1276"/>
                </a:lnTo>
                <a:lnTo>
                  <a:pt x="46" y="127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312FA3F-4DE4-3E98-1E13-636CBEAC3A74}"/>
              </a:ext>
            </a:extLst>
          </p:cNvPr>
          <p:cNvSpPr>
            <a:spLocks noEditPoints="1"/>
          </p:cNvSpPr>
          <p:nvPr/>
        </p:nvSpPr>
        <p:spPr bwMode="auto">
          <a:xfrm>
            <a:off x="1299696" y="1842436"/>
            <a:ext cx="107950" cy="3384000"/>
          </a:xfrm>
          <a:custGeom>
            <a:avLst/>
            <a:gdLst>
              <a:gd name="T0" fmla="*/ 46 w 68"/>
              <a:gd name="T1" fmla="*/ 53 h 1324"/>
              <a:gd name="T2" fmla="*/ 46 w 68"/>
              <a:gd name="T3" fmla="*/ 1271 h 1324"/>
              <a:gd name="T4" fmla="*/ 23 w 68"/>
              <a:gd name="T5" fmla="*/ 1271 h 1324"/>
              <a:gd name="T6" fmla="*/ 23 w 68"/>
              <a:gd name="T7" fmla="*/ 53 h 1324"/>
              <a:gd name="T8" fmla="*/ 46 w 68"/>
              <a:gd name="T9" fmla="*/ 53 h 1324"/>
              <a:gd name="T10" fmla="*/ 0 w 68"/>
              <a:gd name="T11" fmla="*/ 63 h 1324"/>
              <a:gd name="T12" fmla="*/ 34 w 68"/>
              <a:gd name="T13" fmla="*/ 0 h 1324"/>
              <a:gd name="T14" fmla="*/ 68 w 68"/>
              <a:gd name="T15" fmla="*/ 63 h 1324"/>
              <a:gd name="T16" fmla="*/ 0 w 68"/>
              <a:gd name="T17" fmla="*/ 63 h 1324"/>
              <a:gd name="T18" fmla="*/ 68 w 68"/>
              <a:gd name="T19" fmla="*/ 1260 h 1324"/>
              <a:gd name="T20" fmla="*/ 34 w 68"/>
              <a:gd name="T21" fmla="*/ 1324 h 1324"/>
              <a:gd name="T22" fmla="*/ 0 w 68"/>
              <a:gd name="T23" fmla="*/ 1260 h 1324"/>
              <a:gd name="T24" fmla="*/ 68 w 68"/>
              <a:gd name="T25" fmla="*/ 1260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" h="1324">
                <a:moveTo>
                  <a:pt x="46" y="53"/>
                </a:moveTo>
                <a:lnTo>
                  <a:pt x="46" y="1271"/>
                </a:lnTo>
                <a:lnTo>
                  <a:pt x="23" y="1271"/>
                </a:lnTo>
                <a:lnTo>
                  <a:pt x="23" y="53"/>
                </a:lnTo>
                <a:lnTo>
                  <a:pt x="46" y="53"/>
                </a:lnTo>
                <a:close/>
                <a:moveTo>
                  <a:pt x="0" y="63"/>
                </a:moveTo>
                <a:lnTo>
                  <a:pt x="34" y="0"/>
                </a:lnTo>
                <a:lnTo>
                  <a:pt x="68" y="63"/>
                </a:lnTo>
                <a:lnTo>
                  <a:pt x="0" y="63"/>
                </a:lnTo>
                <a:close/>
                <a:moveTo>
                  <a:pt x="68" y="1260"/>
                </a:moveTo>
                <a:lnTo>
                  <a:pt x="34" y="1324"/>
                </a:lnTo>
                <a:lnTo>
                  <a:pt x="0" y="1260"/>
                </a:lnTo>
                <a:lnTo>
                  <a:pt x="68" y="126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2456F1D-94D7-AFCF-B5C1-C7450FFC2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33" y="1580499"/>
            <a:ext cx="714939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Research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6CA83E43-F4DF-960D-E82B-7AA685060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921" y="5392501"/>
            <a:ext cx="100348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Development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6E859E1-A420-B2DB-9C9C-5EC381284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58" y="2312407"/>
            <a:ext cx="1470025" cy="242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A5D97CBD-DC9D-E96F-F574-F2FA556B7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921" y="2371144"/>
            <a:ext cx="4135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신물질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DF77E309-4F68-F5AF-5940-CAA8B835B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771" y="2371144"/>
            <a:ext cx="9297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3CC83480-1AA1-D6A5-F928-301210996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8733" y="2371144"/>
            <a:ext cx="4135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신기술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B19191E7-7D15-F99B-D139-DA5F029CA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7046" y="2371144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1A0EF9F1-1005-2F62-4096-FD0A52B93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371" y="3305557"/>
            <a:ext cx="946150" cy="24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3E94EA6A-CB36-B7DE-3C2A-BF0255B3A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858" y="3364295"/>
            <a:ext cx="4135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신제품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48B5669B-8C80-BD5D-12F0-4B8D43D55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4633" y="3364295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13695D2B-CDB6-3454-D699-FEE81F94B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333" y="4329550"/>
            <a:ext cx="793750" cy="24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EA987F77-6573-62C4-BDB6-EFB4F270A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296" y="4389875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제품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ECBA3466-11C0-00CC-D817-3A26AD30A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196" y="4389875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개량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90FA2C55-F559-3B8A-9FF0-E48025966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350" y="2384876"/>
            <a:ext cx="756617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자체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Theme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5" name="Rectangle 33">
            <a:extLst>
              <a:ext uri="{FF2B5EF4-FFF2-40B4-BE49-F238E27FC236}">
                <a16:creationId xmlns:a16="http://schemas.microsoft.com/office/drawing/2014/main" id="{4C56474E-2E34-2DCD-345E-3B706B444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5899" y="4445655"/>
            <a:ext cx="995465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고객요구 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t</a:t>
            </a: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heme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2" name="Freeform 40">
            <a:extLst>
              <a:ext uri="{FF2B5EF4-FFF2-40B4-BE49-F238E27FC236}">
                <a16:creationId xmlns:a16="http://schemas.microsoft.com/office/drawing/2014/main" id="{A0441EF5-0201-139C-4A7A-39662E325B82}"/>
              </a:ext>
            </a:extLst>
          </p:cNvPr>
          <p:cNvSpPr>
            <a:spLocks noEditPoints="1"/>
          </p:cNvSpPr>
          <p:nvPr/>
        </p:nvSpPr>
        <p:spPr bwMode="auto">
          <a:xfrm>
            <a:off x="4659246" y="1891648"/>
            <a:ext cx="80963" cy="3312000"/>
          </a:xfrm>
          <a:custGeom>
            <a:avLst/>
            <a:gdLst>
              <a:gd name="T0" fmla="*/ 29 w 51"/>
              <a:gd name="T1" fmla="*/ 32 h 1330"/>
              <a:gd name="T2" fmla="*/ 34 w 51"/>
              <a:gd name="T3" fmla="*/ 1293 h 1330"/>
              <a:gd name="T4" fmla="*/ 23 w 51"/>
              <a:gd name="T5" fmla="*/ 1293 h 1330"/>
              <a:gd name="T6" fmla="*/ 17 w 51"/>
              <a:gd name="T7" fmla="*/ 32 h 1330"/>
              <a:gd name="T8" fmla="*/ 29 w 51"/>
              <a:gd name="T9" fmla="*/ 32 h 1330"/>
              <a:gd name="T10" fmla="*/ 0 w 51"/>
              <a:gd name="T11" fmla="*/ 43 h 1330"/>
              <a:gd name="T12" fmla="*/ 23 w 51"/>
              <a:gd name="T13" fmla="*/ 0 h 1330"/>
              <a:gd name="T14" fmla="*/ 46 w 51"/>
              <a:gd name="T15" fmla="*/ 43 h 1330"/>
              <a:gd name="T16" fmla="*/ 0 w 51"/>
              <a:gd name="T17" fmla="*/ 43 h 1330"/>
              <a:gd name="T18" fmla="*/ 51 w 51"/>
              <a:gd name="T19" fmla="*/ 1287 h 1330"/>
              <a:gd name="T20" fmla="*/ 29 w 51"/>
              <a:gd name="T21" fmla="*/ 1330 h 1330"/>
              <a:gd name="T22" fmla="*/ 6 w 51"/>
              <a:gd name="T23" fmla="*/ 1287 h 1330"/>
              <a:gd name="T24" fmla="*/ 51 w 51"/>
              <a:gd name="T25" fmla="*/ 1287 h 1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" h="1330">
                <a:moveTo>
                  <a:pt x="29" y="32"/>
                </a:moveTo>
                <a:lnTo>
                  <a:pt x="34" y="1293"/>
                </a:lnTo>
                <a:lnTo>
                  <a:pt x="23" y="1293"/>
                </a:lnTo>
                <a:lnTo>
                  <a:pt x="17" y="32"/>
                </a:lnTo>
                <a:lnTo>
                  <a:pt x="29" y="32"/>
                </a:lnTo>
                <a:close/>
                <a:moveTo>
                  <a:pt x="0" y="43"/>
                </a:moveTo>
                <a:lnTo>
                  <a:pt x="23" y="0"/>
                </a:lnTo>
                <a:lnTo>
                  <a:pt x="46" y="43"/>
                </a:lnTo>
                <a:lnTo>
                  <a:pt x="0" y="43"/>
                </a:lnTo>
                <a:close/>
                <a:moveTo>
                  <a:pt x="51" y="1287"/>
                </a:moveTo>
                <a:lnTo>
                  <a:pt x="29" y="1330"/>
                </a:lnTo>
                <a:lnTo>
                  <a:pt x="6" y="1287"/>
                </a:lnTo>
                <a:lnTo>
                  <a:pt x="51" y="128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Rectangle 41">
            <a:extLst>
              <a:ext uri="{FF2B5EF4-FFF2-40B4-BE49-F238E27FC236}">
                <a16:creationId xmlns:a16="http://schemas.microsoft.com/office/drawing/2014/main" id="{166F4D9F-0617-15A5-EA5D-4246EFB4D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433" y="2352524"/>
            <a:ext cx="94615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Rectangle 42">
            <a:extLst>
              <a:ext uri="{FF2B5EF4-FFF2-40B4-BE49-F238E27FC236}">
                <a16:creationId xmlns:a16="http://schemas.microsoft.com/office/drawing/2014/main" id="{6B9A2938-A47A-0FAD-C522-D38410B38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4921" y="2403324"/>
            <a:ext cx="4135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정성적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45" name="Rectangle 43">
            <a:extLst>
              <a:ext uri="{FF2B5EF4-FFF2-40B4-BE49-F238E27FC236}">
                <a16:creationId xmlns:a16="http://schemas.microsoft.com/office/drawing/2014/main" id="{5F0DCA1D-7416-9319-980F-FAC5D2BF3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696" y="2403324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성과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872F77D8-54A4-DB2C-CE8A-4A37A7D54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7933" y="4286302"/>
            <a:ext cx="946150" cy="24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Rectangle 45">
            <a:extLst>
              <a:ext uri="{FF2B5EF4-FFF2-40B4-BE49-F238E27FC236}">
                <a16:creationId xmlns:a16="http://schemas.microsoft.com/office/drawing/2014/main" id="{93A128F9-0806-2093-21A0-AD1949A06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833" y="4345039"/>
            <a:ext cx="4135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정량적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628FB654-A735-5A73-86C5-DCF0782BF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196" y="4345039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목표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49" name="Rectangle 47">
            <a:extLst>
              <a:ext uri="{FF2B5EF4-FFF2-40B4-BE49-F238E27FC236}">
                <a16:creationId xmlns:a16="http://schemas.microsoft.com/office/drawing/2014/main" id="{0247E922-54BB-084B-FF67-BECEE4861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914" y="3669351"/>
            <a:ext cx="693738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FD8BAB03-6A8E-082C-F8F6-275E8219F833}"/>
              </a:ext>
            </a:extLst>
          </p:cNvPr>
          <p:cNvSpPr>
            <a:spLocks noEditPoints="1"/>
          </p:cNvSpPr>
          <p:nvPr/>
        </p:nvSpPr>
        <p:spPr bwMode="auto">
          <a:xfrm>
            <a:off x="6710914" y="3669351"/>
            <a:ext cx="703263" cy="134938"/>
          </a:xfrm>
          <a:custGeom>
            <a:avLst/>
            <a:gdLst>
              <a:gd name="T0" fmla="*/ 0 w 443"/>
              <a:gd name="T1" fmla="*/ 0 h 85"/>
              <a:gd name="T2" fmla="*/ 443 w 443"/>
              <a:gd name="T3" fmla="*/ 0 h 85"/>
              <a:gd name="T4" fmla="*/ 443 w 443"/>
              <a:gd name="T5" fmla="*/ 85 h 85"/>
              <a:gd name="T6" fmla="*/ 0 w 443"/>
              <a:gd name="T7" fmla="*/ 85 h 85"/>
              <a:gd name="T8" fmla="*/ 0 w 443"/>
              <a:gd name="T9" fmla="*/ 0 h 85"/>
              <a:gd name="T10" fmla="*/ 6 w 443"/>
              <a:gd name="T11" fmla="*/ 79 h 85"/>
              <a:gd name="T12" fmla="*/ 0 w 443"/>
              <a:gd name="T13" fmla="*/ 79 h 85"/>
              <a:gd name="T14" fmla="*/ 437 w 443"/>
              <a:gd name="T15" fmla="*/ 79 h 85"/>
              <a:gd name="T16" fmla="*/ 437 w 443"/>
              <a:gd name="T17" fmla="*/ 79 h 85"/>
              <a:gd name="T18" fmla="*/ 437 w 443"/>
              <a:gd name="T19" fmla="*/ 0 h 85"/>
              <a:gd name="T20" fmla="*/ 437 w 443"/>
              <a:gd name="T21" fmla="*/ 5 h 85"/>
              <a:gd name="T22" fmla="*/ 0 w 443"/>
              <a:gd name="T23" fmla="*/ 5 h 85"/>
              <a:gd name="T24" fmla="*/ 6 w 443"/>
              <a:gd name="T25" fmla="*/ 0 h 85"/>
              <a:gd name="T26" fmla="*/ 6 w 443"/>
              <a:gd name="T2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3" h="85">
                <a:moveTo>
                  <a:pt x="0" y="0"/>
                </a:moveTo>
                <a:lnTo>
                  <a:pt x="443" y="0"/>
                </a:lnTo>
                <a:lnTo>
                  <a:pt x="443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79"/>
                </a:moveTo>
                <a:lnTo>
                  <a:pt x="0" y="79"/>
                </a:lnTo>
                <a:lnTo>
                  <a:pt x="437" y="79"/>
                </a:lnTo>
                <a:lnTo>
                  <a:pt x="437" y="79"/>
                </a:lnTo>
                <a:lnTo>
                  <a:pt x="437" y="0"/>
                </a:lnTo>
                <a:lnTo>
                  <a:pt x="437" y="5"/>
                </a:lnTo>
                <a:lnTo>
                  <a:pt x="0" y="5"/>
                </a:lnTo>
                <a:lnTo>
                  <a:pt x="6" y="0"/>
                </a:lnTo>
                <a:lnTo>
                  <a:pt x="6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Rectangle 49">
            <a:extLst>
              <a:ext uri="{FF2B5EF4-FFF2-40B4-BE49-F238E27FC236}">
                <a16:creationId xmlns:a16="http://schemas.microsoft.com/office/drawing/2014/main" id="{89A006C7-64CC-F45A-5EFA-208927D07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914" y="4064452"/>
            <a:ext cx="838200" cy="134938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id="{A7908D62-F12E-3E13-7A59-4EE73AB462EA}"/>
              </a:ext>
            </a:extLst>
          </p:cNvPr>
          <p:cNvSpPr>
            <a:spLocks noEditPoints="1"/>
          </p:cNvSpPr>
          <p:nvPr/>
        </p:nvSpPr>
        <p:spPr bwMode="auto">
          <a:xfrm>
            <a:off x="6710914" y="4064452"/>
            <a:ext cx="847725" cy="142875"/>
          </a:xfrm>
          <a:custGeom>
            <a:avLst/>
            <a:gdLst>
              <a:gd name="T0" fmla="*/ 0 w 534"/>
              <a:gd name="T1" fmla="*/ 0 h 90"/>
              <a:gd name="T2" fmla="*/ 534 w 534"/>
              <a:gd name="T3" fmla="*/ 0 h 90"/>
              <a:gd name="T4" fmla="*/ 534 w 534"/>
              <a:gd name="T5" fmla="*/ 90 h 90"/>
              <a:gd name="T6" fmla="*/ 0 w 534"/>
              <a:gd name="T7" fmla="*/ 90 h 90"/>
              <a:gd name="T8" fmla="*/ 0 w 534"/>
              <a:gd name="T9" fmla="*/ 0 h 90"/>
              <a:gd name="T10" fmla="*/ 6 w 534"/>
              <a:gd name="T11" fmla="*/ 85 h 90"/>
              <a:gd name="T12" fmla="*/ 0 w 534"/>
              <a:gd name="T13" fmla="*/ 85 h 90"/>
              <a:gd name="T14" fmla="*/ 528 w 534"/>
              <a:gd name="T15" fmla="*/ 85 h 90"/>
              <a:gd name="T16" fmla="*/ 528 w 534"/>
              <a:gd name="T17" fmla="*/ 85 h 90"/>
              <a:gd name="T18" fmla="*/ 528 w 534"/>
              <a:gd name="T19" fmla="*/ 0 h 90"/>
              <a:gd name="T20" fmla="*/ 528 w 534"/>
              <a:gd name="T21" fmla="*/ 5 h 90"/>
              <a:gd name="T22" fmla="*/ 0 w 534"/>
              <a:gd name="T23" fmla="*/ 5 h 90"/>
              <a:gd name="T24" fmla="*/ 6 w 534"/>
              <a:gd name="T25" fmla="*/ 0 h 90"/>
              <a:gd name="T26" fmla="*/ 6 w 534"/>
              <a:gd name="T27" fmla="*/ 85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4" h="90">
                <a:moveTo>
                  <a:pt x="0" y="0"/>
                </a:moveTo>
                <a:lnTo>
                  <a:pt x="534" y="0"/>
                </a:lnTo>
                <a:lnTo>
                  <a:pt x="534" y="90"/>
                </a:lnTo>
                <a:lnTo>
                  <a:pt x="0" y="90"/>
                </a:lnTo>
                <a:lnTo>
                  <a:pt x="0" y="0"/>
                </a:lnTo>
                <a:close/>
                <a:moveTo>
                  <a:pt x="6" y="85"/>
                </a:moveTo>
                <a:lnTo>
                  <a:pt x="0" y="85"/>
                </a:lnTo>
                <a:lnTo>
                  <a:pt x="528" y="85"/>
                </a:lnTo>
                <a:lnTo>
                  <a:pt x="528" y="85"/>
                </a:lnTo>
                <a:lnTo>
                  <a:pt x="528" y="0"/>
                </a:lnTo>
                <a:lnTo>
                  <a:pt x="528" y="5"/>
                </a:lnTo>
                <a:lnTo>
                  <a:pt x="0" y="5"/>
                </a:lnTo>
                <a:lnTo>
                  <a:pt x="6" y="0"/>
                </a:lnTo>
                <a:lnTo>
                  <a:pt x="6" y="8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51">
            <a:extLst>
              <a:ext uri="{FF2B5EF4-FFF2-40B4-BE49-F238E27FC236}">
                <a16:creationId xmlns:a16="http://schemas.microsoft.com/office/drawing/2014/main" id="{32722DDF-B009-7BE7-764A-78A65AE4F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4484677"/>
            <a:ext cx="657225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2">
            <a:extLst>
              <a:ext uri="{FF2B5EF4-FFF2-40B4-BE49-F238E27FC236}">
                <a16:creationId xmlns:a16="http://schemas.microsoft.com/office/drawing/2014/main" id="{35038B2B-97DE-B105-5D44-A655AA8260EA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4484677"/>
            <a:ext cx="666750" cy="133350"/>
          </a:xfrm>
          <a:custGeom>
            <a:avLst/>
            <a:gdLst>
              <a:gd name="T0" fmla="*/ 0 w 420"/>
              <a:gd name="T1" fmla="*/ 0 h 84"/>
              <a:gd name="T2" fmla="*/ 420 w 420"/>
              <a:gd name="T3" fmla="*/ 0 h 84"/>
              <a:gd name="T4" fmla="*/ 420 w 420"/>
              <a:gd name="T5" fmla="*/ 84 h 84"/>
              <a:gd name="T6" fmla="*/ 0 w 420"/>
              <a:gd name="T7" fmla="*/ 84 h 84"/>
              <a:gd name="T8" fmla="*/ 0 w 420"/>
              <a:gd name="T9" fmla="*/ 0 h 84"/>
              <a:gd name="T10" fmla="*/ 6 w 420"/>
              <a:gd name="T11" fmla="*/ 79 h 84"/>
              <a:gd name="T12" fmla="*/ 0 w 420"/>
              <a:gd name="T13" fmla="*/ 79 h 84"/>
              <a:gd name="T14" fmla="*/ 414 w 420"/>
              <a:gd name="T15" fmla="*/ 79 h 84"/>
              <a:gd name="T16" fmla="*/ 414 w 420"/>
              <a:gd name="T17" fmla="*/ 79 h 84"/>
              <a:gd name="T18" fmla="*/ 414 w 420"/>
              <a:gd name="T19" fmla="*/ 0 h 84"/>
              <a:gd name="T20" fmla="*/ 414 w 420"/>
              <a:gd name="T21" fmla="*/ 5 h 84"/>
              <a:gd name="T22" fmla="*/ 0 w 420"/>
              <a:gd name="T23" fmla="*/ 5 h 84"/>
              <a:gd name="T24" fmla="*/ 6 w 420"/>
              <a:gd name="T25" fmla="*/ 0 h 84"/>
              <a:gd name="T26" fmla="*/ 6 w 420"/>
              <a:gd name="T27" fmla="*/ 7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0" h="84">
                <a:moveTo>
                  <a:pt x="0" y="0"/>
                </a:moveTo>
                <a:lnTo>
                  <a:pt x="420" y="0"/>
                </a:lnTo>
                <a:lnTo>
                  <a:pt x="420" y="84"/>
                </a:lnTo>
                <a:lnTo>
                  <a:pt x="0" y="84"/>
                </a:lnTo>
                <a:lnTo>
                  <a:pt x="0" y="0"/>
                </a:lnTo>
                <a:close/>
                <a:moveTo>
                  <a:pt x="6" y="79"/>
                </a:moveTo>
                <a:lnTo>
                  <a:pt x="0" y="79"/>
                </a:lnTo>
                <a:lnTo>
                  <a:pt x="414" y="79"/>
                </a:lnTo>
                <a:lnTo>
                  <a:pt x="414" y="79"/>
                </a:lnTo>
                <a:lnTo>
                  <a:pt x="414" y="0"/>
                </a:lnTo>
                <a:lnTo>
                  <a:pt x="414" y="5"/>
                </a:lnTo>
                <a:lnTo>
                  <a:pt x="0" y="5"/>
                </a:lnTo>
                <a:lnTo>
                  <a:pt x="6" y="0"/>
                </a:lnTo>
                <a:lnTo>
                  <a:pt x="6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" name="Rectangle 53">
            <a:extLst>
              <a:ext uri="{FF2B5EF4-FFF2-40B4-BE49-F238E27FC236}">
                <a16:creationId xmlns:a16="http://schemas.microsoft.com/office/drawing/2014/main" id="{0A4CDF73-22C9-8E29-BCCC-980690851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4775690"/>
            <a:ext cx="487363" cy="1174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Freeform 54">
            <a:extLst>
              <a:ext uri="{FF2B5EF4-FFF2-40B4-BE49-F238E27FC236}">
                <a16:creationId xmlns:a16="http://schemas.microsoft.com/office/drawing/2014/main" id="{C69F4E0F-1C20-E953-7FA2-4D485E97B7D6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4775690"/>
            <a:ext cx="495300" cy="127000"/>
          </a:xfrm>
          <a:custGeom>
            <a:avLst/>
            <a:gdLst>
              <a:gd name="T0" fmla="*/ 0 w 312"/>
              <a:gd name="T1" fmla="*/ 0 h 80"/>
              <a:gd name="T2" fmla="*/ 312 w 312"/>
              <a:gd name="T3" fmla="*/ 0 h 80"/>
              <a:gd name="T4" fmla="*/ 312 w 312"/>
              <a:gd name="T5" fmla="*/ 80 h 80"/>
              <a:gd name="T6" fmla="*/ 0 w 312"/>
              <a:gd name="T7" fmla="*/ 80 h 80"/>
              <a:gd name="T8" fmla="*/ 0 w 312"/>
              <a:gd name="T9" fmla="*/ 0 h 80"/>
              <a:gd name="T10" fmla="*/ 6 w 312"/>
              <a:gd name="T11" fmla="*/ 74 h 80"/>
              <a:gd name="T12" fmla="*/ 0 w 312"/>
              <a:gd name="T13" fmla="*/ 74 h 80"/>
              <a:gd name="T14" fmla="*/ 307 w 312"/>
              <a:gd name="T15" fmla="*/ 74 h 80"/>
              <a:gd name="T16" fmla="*/ 307 w 312"/>
              <a:gd name="T17" fmla="*/ 74 h 80"/>
              <a:gd name="T18" fmla="*/ 307 w 312"/>
              <a:gd name="T19" fmla="*/ 0 h 80"/>
              <a:gd name="T20" fmla="*/ 307 w 312"/>
              <a:gd name="T21" fmla="*/ 6 h 80"/>
              <a:gd name="T22" fmla="*/ 0 w 312"/>
              <a:gd name="T23" fmla="*/ 6 h 80"/>
              <a:gd name="T24" fmla="*/ 6 w 312"/>
              <a:gd name="T25" fmla="*/ 0 h 80"/>
              <a:gd name="T26" fmla="*/ 6 w 312"/>
              <a:gd name="T27" fmla="*/ 74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12" h="80">
                <a:moveTo>
                  <a:pt x="0" y="0"/>
                </a:moveTo>
                <a:lnTo>
                  <a:pt x="312" y="0"/>
                </a:lnTo>
                <a:lnTo>
                  <a:pt x="312" y="80"/>
                </a:lnTo>
                <a:lnTo>
                  <a:pt x="0" y="80"/>
                </a:lnTo>
                <a:lnTo>
                  <a:pt x="0" y="0"/>
                </a:lnTo>
                <a:close/>
                <a:moveTo>
                  <a:pt x="6" y="74"/>
                </a:moveTo>
                <a:lnTo>
                  <a:pt x="0" y="74"/>
                </a:lnTo>
                <a:lnTo>
                  <a:pt x="307" y="74"/>
                </a:lnTo>
                <a:lnTo>
                  <a:pt x="307" y="74"/>
                </a:lnTo>
                <a:lnTo>
                  <a:pt x="307" y="0"/>
                </a:lnTo>
                <a:lnTo>
                  <a:pt x="307" y="6"/>
                </a:lnTo>
                <a:lnTo>
                  <a:pt x="0" y="6"/>
                </a:lnTo>
                <a:lnTo>
                  <a:pt x="6" y="0"/>
                </a:lnTo>
                <a:lnTo>
                  <a:pt x="6" y="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" name="Rectangle 55">
            <a:extLst>
              <a:ext uri="{FF2B5EF4-FFF2-40B4-BE49-F238E27FC236}">
                <a16:creationId xmlns:a16="http://schemas.microsoft.com/office/drawing/2014/main" id="{70E76881-F27E-3FD7-C56A-375F63342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5056977"/>
            <a:ext cx="377825" cy="127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8" name="Freeform 56">
            <a:extLst>
              <a:ext uri="{FF2B5EF4-FFF2-40B4-BE49-F238E27FC236}">
                <a16:creationId xmlns:a16="http://schemas.microsoft.com/office/drawing/2014/main" id="{D86441A3-60DE-2E0E-451E-C67F03F5F474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5056977"/>
            <a:ext cx="387350" cy="134938"/>
          </a:xfrm>
          <a:custGeom>
            <a:avLst/>
            <a:gdLst>
              <a:gd name="T0" fmla="*/ 0 w 244"/>
              <a:gd name="T1" fmla="*/ 0 h 85"/>
              <a:gd name="T2" fmla="*/ 244 w 244"/>
              <a:gd name="T3" fmla="*/ 0 h 85"/>
              <a:gd name="T4" fmla="*/ 244 w 244"/>
              <a:gd name="T5" fmla="*/ 85 h 85"/>
              <a:gd name="T6" fmla="*/ 0 w 244"/>
              <a:gd name="T7" fmla="*/ 85 h 85"/>
              <a:gd name="T8" fmla="*/ 0 w 244"/>
              <a:gd name="T9" fmla="*/ 0 h 85"/>
              <a:gd name="T10" fmla="*/ 6 w 244"/>
              <a:gd name="T11" fmla="*/ 80 h 85"/>
              <a:gd name="T12" fmla="*/ 0 w 244"/>
              <a:gd name="T13" fmla="*/ 80 h 85"/>
              <a:gd name="T14" fmla="*/ 238 w 244"/>
              <a:gd name="T15" fmla="*/ 80 h 85"/>
              <a:gd name="T16" fmla="*/ 238 w 244"/>
              <a:gd name="T17" fmla="*/ 80 h 85"/>
              <a:gd name="T18" fmla="*/ 238 w 244"/>
              <a:gd name="T19" fmla="*/ 0 h 85"/>
              <a:gd name="T20" fmla="*/ 238 w 244"/>
              <a:gd name="T21" fmla="*/ 5 h 85"/>
              <a:gd name="T22" fmla="*/ 0 w 244"/>
              <a:gd name="T23" fmla="*/ 5 h 85"/>
              <a:gd name="T24" fmla="*/ 6 w 244"/>
              <a:gd name="T25" fmla="*/ 0 h 85"/>
              <a:gd name="T26" fmla="*/ 6 w 244"/>
              <a:gd name="T27" fmla="*/ 8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4" h="85">
                <a:moveTo>
                  <a:pt x="0" y="0"/>
                </a:moveTo>
                <a:lnTo>
                  <a:pt x="244" y="0"/>
                </a:lnTo>
                <a:lnTo>
                  <a:pt x="244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80"/>
                </a:moveTo>
                <a:lnTo>
                  <a:pt x="0" y="80"/>
                </a:lnTo>
                <a:lnTo>
                  <a:pt x="238" y="80"/>
                </a:lnTo>
                <a:lnTo>
                  <a:pt x="238" y="80"/>
                </a:lnTo>
                <a:lnTo>
                  <a:pt x="238" y="0"/>
                </a:lnTo>
                <a:lnTo>
                  <a:pt x="238" y="5"/>
                </a:lnTo>
                <a:lnTo>
                  <a:pt x="0" y="5"/>
                </a:lnTo>
                <a:lnTo>
                  <a:pt x="6" y="0"/>
                </a:lnTo>
                <a:lnTo>
                  <a:pt x="6" y="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9" name="Rectangle 57">
            <a:extLst>
              <a:ext uri="{FF2B5EF4-FFF2-40B4-BE49-F238E27FC236}">
                <a16:creationId xmlns:a16="http://schemas.microsoft.com/office/drawing/2014/main" id="{2565F240-952C-4BF1-0F3E-7E282D6CE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302" y="2077386"/>
            <a:ext cx="504825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0" name="Freeform 58">
            <a:extLst>
              <a:ext uri="{FF2B5EF4-FFF2-40B4-BE49-F238E27FC236}">
                <a16:creationId xmlns:a16="http://schemas.microsoft.com/office/drawing/2014/main" id="{FE0D460D-227E-7E82-9FE9-7EA404ABDF89}"/>
              </a:ext>
            </a:extLst>
          </p:cNvPr>
          <p:cNvSpPr>
            <a:spLocks noEditPoints="1"/>
          </p:cNvSpPr>
          <p:nvPr/>
        </p:nvSpPr>
        <p:spPr bwMode="auto">
          <a:xfrm>
            <a:off x="5620302" y="2077386"/>
            <a:ext cx="512763" cy="134938"/>
          </a:xfrm>
          <a:custGeom>
            <a:avLst/>
            <a:gdLst>
              <a:gd name="T0" fmla="*/ 0 w 323"/>
              <a:gd name="T1" fmla="*/ 0 h 85"/>
              <a:gd name="T2" fmla="*/ 323 w 323"/>
              <a:gd name="T3" fmla="*/ 0 h 85"/>
              <a:gd name="T4" fmla="*/ 323 w 323"/>
              <a:gd name="T5" fmla="*/ 85 h 85"/>
              <a:gd name="T6" fmla="*/ 0 w 323"/>
              <a:gd name="T7" fmla="*/ 85 h 85"/>
              <a:gd name="T8" fmla="*/ 0 w 323"/>
              <a:gd name="T9" fmla="*/ 0 h 85"/>
              <a:gd name="T10" fmla="*/ 5 w 323"/>
              <a:gd name="T11" fmla="*/ 79 h 85"/>
              <a:gd name="T12" fmla="*/ 0 w 323"/>
              <a:gd name="T13" fmla="*/ 79 h 85"/>
              <a:gd name="T14" fmla="*/ 318 w 323"/>
              <a:gd name="T15" fmla="*/ 79 h 85"/>
              <a:gd name="T16" fmla="*/ 318 w 323"/>
              <a:gd name="T17" fmla="*/ 79 h 85"/>
              <a:gd name="T18" fmla="*/ 318 w 323"/>
              <a:gd name="T19" fmla="*/ 0 h 85"/>
              <a:gd name="T20" fmla="*/ 318 w 323"/>
              <a:gd name="T21" fmla="*/ 5 h 85"/>
              <a:gd name="T22" fmla="*/ 0 w 323"/>
              <a:gd name="T23" fmla="*/ 5 h 85"/>
              <a:gd name="T24" fmla="*/ 5 w 323"/>
              <a:gd name="T25" fmla="*/ 0 h 85"/>
              <a:gd name="T26" fmla="*/ 5 w 323"/>
              <a:gd name="T2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3" h="85">
                <a:moveTo>
                  <a:pt x="0" y="0"/>
                </a:moveTo>
                <a:lnTo>
                  <a:pt x="323" y="0"/>
                </a:lnTo>
                <a:lnTo>
                  <a:pt x="323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5" y="79"/>
                </a:moveTo>
                <a:lnTo>
                  <a:pt x="0" y="79"/>
                </a:lnTo>
                <a:lnTo>
                  <a:pt x="318" y="79"/>
                </a:lnTo>
                <a:lnTo>
                  <a:pt x="318" y="79"/>
                </a:lnTo>
                <a:lnTo>
                  <a:pt x="318" y="0"/>
                </a:lnTo>
                <a:lnTo>
                  <a:pt x="318" y="5"/>
                </a:lnTo>
                <a:lnTo>
                  <a:pt x="0" y="5"/>
                </a:lnTo>
                <a:lnTo>
                  <a:pt x="5" y="0"/>
                </a:lnTo>
                <a:lnTo>
                  <a:pt x="5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59">
            <a:extLst>
              <a:ext uri="{FF2B5EF4-FFF2-40B4-BE49-F238E27FC236}">
                <a16:creationId xmlns:a16="http://schemas.microsoft.com/office/drawing/2014/main" id="{FC7DDAD0-F8A9-873C-8B86-E9C92F1C8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302" y="2413936"/>
            <a:ext cx="874713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Freeform 60">
            <a:extLst>
              <a:ext uri="{FF2B5EF4-FFF2-40B4-BE49-F238E27FC236}">
                <a16:creationId xmlns:a16="http://schemas.microsoft.com/office/drawing/2014/main" id="{53703A6A-9792-C743-0A96-0D930428A0E1}"/>
              </a:ext>
            </a:extLst>
          </p:cNvPr>
          <p:cNvSpPr>
            <a:spLocks noEditPoints="1"/>
          </p:cNvSpPr>
          <p:nvPr/>
        </p:nvSpPr>
        <p:spPr bwMode="auto">
          <a:xfrm>
            <a:off x="5620302" y="2413936"/>
            <a:ext cx="882650" cy="134938"/>
          </a:xfrm>
          <a:custGeom>
            <a:avLst/>
            <a:gdLst>
              <a:gd name="T0" fmla="*/ 0 w 556"/>
              <a:gd name="T1" fmla="*/ 0 h 85"/>
              <a:gd name="T2" fmla="*/ 556 w 556"/>
              <a:gd name="T3" fmla="*/ 0 h 85"/>
              <a:gd name="T4" fmla="*/ 556 w 556"/>
              <a:gd name="T5" fmla="*/ 85 h 85"/>
              <a:gd name="T6" fmla="*/ 0 w 556"/>
              <a:gd name="T7" fmla="*/ 85 h 85"/>
              <a:gd name="T8" fmla="*/ 0 w 556"/>
              <a:gd name="T9" fmla="*/ 0 h 85"/>
              <a:gd name="T10" fmla="*/ 5 w 556"/>
              <a:gd name="T11" fmla="*/ 79 h 85"/>
              <a:gd name="T12" fmla="*/ 0 w 556"/>
              <a:gd name="T13" fmla="*/ 79 h 85"/>
              <a:gd name="T14" fmla="*/ 551 w 556"/>
              <a:gd name="T15" fmla="*/ 79 h 85"/>
              <a:gd name="T16" fmla="*/ 551 w 556"/>
              <a:gd name="T17" fmla="*/ 79 h 85"/>
              <a:gd name="T18" fmla="*/ 551 w 556"/>
              <a:gd name="T19" fmla="*/ 0 h 85"/>
              <a:gd name="T20" fmla="*/ 551 w 556"/>
              <a:gd name="T21" fmla="*/ 5 h 85"/>
              <a:gd name="T22" fmla="*/ 0 w 556"/>
              <a:gd name="T23" fmla="*/ 5 h 85"/>
              <a:gd name="T24" fmla="*/ 5 w 556"/>
              <a:gd name="T25" fmla="*/ 0 h 85"/>
              <a:gd name="T26" fmla="*/ 5 w 556"/>
              <a:gd name="T2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6" h="85">
                <a:moveTo>
                  <a:pt x="0" y="0"/>
                </a:moveTo>
                <a:lnTo>
                  <a:pt x="556" y="0"/>
                </a:lnTo>
                <a:lnTo>
                  <a:pt x="556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5" y="79"/>
                </a:moveTo>
                <a:lnTo>
                  <a:pt x="0" y="79"/>
                </a:lnTo>
                <a:lnTo>
                  <a:pt x="551" y="79"/>
                </a:lnTo>
                <a:lnTo>
                  <a:pt x="551" y="79"/>
                </a:lnTo>
                <a:lnTo>
                  <a:pt x="551" y="0"/>
                </a:lnTo>
                <a:lnTo>
                  <a:pt x="551" y="5"/>
                </a:lnTo>
                <a:lnTo>
                  <a:pt x="0" y="5"/>
                </a:lnTo>
                <a:lnTo>
                  <a:pt x="5" y="0"/>
                </a:lnTo>
                <a:lnTo>
                  <a:pt x="5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Rectangle 61">
            <a:extLst>
              <a:ext uri="{FF2B5EF4-FFF2-40B4-BE49-F238E27FC236}">
                <a16:creationId xmlns:a16="http://schemas.microsoft.com/office/drawing/2014/main" id="{7D14861B-7F0D-F47E-DF89-D662F8A7C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302" y="3206014"/>
            <a:ext cx="693738" cy="1174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4" name="Freeform 62">
            <a:extLst>
              <a:ext uri="{FF2B5EF4-FFF2-40B4-BE49-F238E27FC236}">
                <a16:creationId xmlns:a16="http://schemas.microsoft.com/office/drawing/2014/main" id="{53541E4F-B6BB-2386-F3D8-A290CF9B2D38}"/>
              </a:ext>
            </a:extLst>
          </p:cNvPr>
          <p:cNvSpPr>
            <a:spLocks noEditPoints="1"/>
          </p:cNvSpPr>
          <p:nvPr/>
        </p:nvSpPr>
        <p:spPr bwMode="auto">
          <a:xfrm>
            <a:off x="5620302" y="3206014"/>
            <a:ext cx="703263" cy="125413"/>
          </a:xfrm>
          <a:custGeom>
            <a:avLst/>
            <a:gdLst>
              <a:gd name="T0" fmla="*/ 0 w 443"/>
              <a:gd name="T1" fmla="*/ 0 h 79"/>
              <a:gd name="T2" fmla="*/ 443 w 443"/>
              <a:gd name="T3" fmla="*/ 0 h 79"/>
              <a:gd name="T4" fmla="*/ 443 w 443"/>
              <a:gd name="T5" fmla="*/ 79 h 79"/>
              <a:gd name="T6" fmla="*/ 0 w 443"/>
              <a:gd name="T7" fmla="*/ 79 h 79"/>
              <a:gd name="T8" fmla="*/ 0 w 443"/>
              <a:gd name="T9" fmla="*/ 0 h 79"/>
              <a:gd name="T10" fmla="*/ 5 w 443"/>
              <a:gd name="T11" fmla="*/ 74 h 79"/>
              <a:gd name="T12" fmla="*/ 0 w 443"/>
              <a:gd name="T13" fmla="*/ 74 h 79"/>
              <a:gd name="T14" fmla="*/ 437 w 443"/>
              <a:gd name="T15" fmla="*/ 74 h 79"/>
              <a:gd name="T16" fmla="*/ 437 w 443"/>
              <a:gd name="T17" fmla="*/ 74 h 79"/>
              <a:gd name="T18" fmla="*/ 437 w 443"/>
              <a:gd name="T19" fmla="*/ 0 h 79"/>
              <a:gd name="T20" fmla="*/ 437 w 443"/>
              <a:gd name="T21" fmla="*/ 5 h 79"/>
              <a:gd name="T22" fmla="*/ 0 w 443"/>
              <a:gd name="T23" fmla="*/ 5 h 79"/>
              <a:gd name="T24" fmla="*/ 5 w 443"/>
              <a:gd name="T25" fmla="*/ 0 h 79"/>
              <a:gd name="T26" fmla="*/ 5 w 443"/>
              <a:gd name="T27" fmla="*/ 7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3" h="79">
                <a:moveTo>
                  <a:pt x="0" y="0"/>
                </a:moveTo>
                <a:lnTo>
                  <a:pt x="443" y="0"/>
                </a:lnTo>
                <a:lnTo>
                  <a:pt x="443" y="79"/>
                </a:lnTo>
                <a:lnTo>
                  <a:pt x="0" y="79"/>
                </a:lnTo>
                <a:lnTo>
                  <a:pt x="0" y="0"/>
                </a:lnTo>
                <a:close/>
                <a:moveTo>
                  <a:pt x="5" y="74"/>
                </a:moveTo>
                <a:lnTo>
                  <a:pt x="0" y="74"/>
                </a:lnTo>
                <a:lnTo>
                  <a:pt x="437" y="74"/>
                </a:lnTo>
                <a:lnTo>
                  <a:pt x="437" y="74"/>
                </a:lnTo>
                <a:lnTo>
                  <a:pt x="437" y="0"/>
                </a:lnTo>
                <a:lnTo>
                  <a:pt x="437" y="5"/>
                </a:lnTo>
                <a:lnTo>
                  <a:pt x="0" y="5"/>
                </a:lnTo>
                <a:lnTo>
                  <a:pt x="5" y="0"/>
                </a:lnTo>
                <a:lnTo>
                  <a:pt x="5" y="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5" name="Rectangle 63">
            <a:extLst>
              <a:ext uri="{FF2B5EF4-FFF2-40B4-BE49-F238E27FC236}">
                <a16:creationId xmlns:a16="http://schemas.microsoft.com/office/drawing/2014/main" id="{D796F9D8-44CF-9FC7-40CF-BFD0F9122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302" y="4038384"/>
            <a:ext cx="504825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6" name="Freeform 64">
            <a:extLst>
              <a:ext uri="{FF2B5EF4-FFF2-40B4-BE49-F238E27FC236}">
                <a16:creationId xmlns:a16="http://schemas.microsoft.com/office/drawing/2014/main" id="{74F14F74-4821-0870-2080-92C34EF02A27}"/>
              </a:ext>
            </a:extLst>
          </p:cNvPr>
          <p:cNvSpPr>
            <a:spLocks noEditPoints="1"/>
          </p:cNvSpPr>
          <p:nvPr/>
        </p:nvSpPr>
        <p:spPr bwMode="auto">
          <a:xfrm>
            <a:off x="5620302" y="4038384"/>
            <a:ext cx="512763" cy="134938"/>
          </a:xfrm>
          <a:custGeom>
            <a:avLst/>
            <a:gdLst>
              <a:gd name="T0" fmla="*/ 0 w 323"/>
              <a:gd name="T1" fmla="*/ 0 h 85"/>
              <a:gd name="T2" fmla="*/ 323 w 323"/>
              <a:gd name="T3" fmla="*/ 0 h 85"/>
              <a:gd name="T4" fmla="*/ 323 w 323"/>
              <a:gd name="T5" fmla="*/ 85 h 85"/>
              <a:gd name="T6" fmla="*/ 0 w 323"/>
              <a:gd name="T7" fmla="*/ 85 h 85"/>
              <a:gd name="T8" fmla="*/ 0 w 323"/>
              <a:gd name="T9" fmla="*/ 0 h 85"/>
              <a:gd name="T10" fmla="*/ 5 w 323"/>
              <a:gd name="T11" fmla="*/ 79 h 85"/>
              <a:gd name="T12" fmla="*/ 0 w 323"/>
              <a:gd name="T13" fmla="*/ 79 h 85"/>
              <a:gd name="T14" fmla="*/ 318 w 323"/>
              <a:gd name="T15" fmla="*/ 79 h 85"/>
              <a:gd name="T16" fmla="*/ 318 w 323"/>
              <a:gd name="T17" fmla="*/ 79 h 85"/>
              <a:gd name="T18" fmla="*/ 318 w 323"/>
              <a:gd name="T19" fmla="*/ 0 h 85"/>
              <a:gd name="T20" fmla="*/ 318 w 323"/>
              <a:gd name="T21" fmla="*/ 5 h 85"/>
              <a:gd name="T22" fmla="*/ 0 w 323"/>
              <a:gd name="T23" fmla="*/ 5 h 85"/>
              <a:gd name="T24" fmla="*/ 5 w 323"/>
              <a:gd name="T25" fmla="*/ 0 h 85"/>
              <a:gd name="T26" fmla="*/ 5 w 323"/>
              <a:gd name="T2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3" h="85">
                <a:moveTo>
                  <a:pt x="0" y="0"/>
                </a:moveTo>
                <a:lnTo>
                  <a:pt x="323" y="0"/>
                </a:lnTo>
                <a:lnTo>
                  <a:pt x="323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5" y="79"/>
                </a:moveTo>
                <a:lnTo>
                  <a:pt x="0" y="79"/>
                </a:lnTo>
                <a:lnTo>
                  <a:pt x="318" y="79"/>
                </a:lnTo>
                <a:lnTo>
                  <a:pt x="318" y="79"/>
                </a:lnTo>
                <a:lnTo>
                  <a:pt x="318" y="0"/>
                </a:lnTo>
                <a:lnTo>
                  <a:pt x="318" y="5"/>
                </a:lnTo>
                <a:lnTo>
                  <a:pt x="0" y="5"/>
                </a:lnTo>
                <a:lnTo>
                  <a:pt x="5" y="0"/>
                </a:lnTo>
                <a:lnTo>
                  <a:pt x="5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7" name="Freeform 65">
            <a:extLst>
              <a:ext uri="{FF2B5EF4-FFF2-40B4-BE49-F238E27FC236}">
                <a16:creationId xmlns:a16="http://schemas.microsoft.com/office/drawing/2014/main" id="{2DC1EEFF-AFFC-0280-5270-D80679543B01}"/>
              </a:ext>
            </a:extLst>
          </p:cNvPr>
          <p:cNvSpPr>
            <a:spLocks noEditPoints="1"/>
          </p:cNvSpPr>
          <p:nvPr/>
        </p:nvSpPr>
        <p:spPr bwMode="auto">
          <a:xfrm>
            <a:off x="5620302" y="1967849"/>
            <a:ext cx="963613" cy="2475131"/>
          </a:xfrm>
          <a:custGeom>
            <a:avLst/>
            <a:gdLst>
              <a:gd name="T0" fmla="*/ 0 w 607"/>
              <a:gd name="T1" fmla="*/ 0 h 1261"/>
              <a:gd name="T2" fmla="*/ 607 w 607"/>
              <a:gd name="T3" fmla="*/ 0 h 1261"/>
              <a:gd name="T4" fmla="*/ 607 w 607"/>
              <a:gd name="T5" fmla="*/ 1261 h 1261"/>
              <a:gd name="T6" fmla="*/ 0 w 607"/>
              <a:gd name="T7" fmla="*/ 1261 h 1261"/>
              <a:gd name="T8" fmla="*/ 0 w 607"/>
              <a:gd name="T9" fmla="*/ 0 h 1261"/>
              <a:gd name="T10" fmla="*/ 5 w 607"/>
              <a:gd name="T11" fmla="*/ 1255 h 1261"/>
              <a:gd name="T12" fmla="*/ 0 w 607"/>
              <a:gd name="T13" fmla="*/ 1255 h 1261"/>
              <a:gd name="T14" fmla="*/ 602 w 607"/>
              <a:gd name="T15" fmla="*/ 1255 h 1261"/>
              <a:gd name="T16" fmla="*/ 602 w 607"/>
              <a:gd name="T17" fmla="*/ 1255 h 1261"/>
              <a:gd name="T18" fmla="*/ 602 w 607"/>
              <a:gd name="T19" fmla="*/ 0 h 1261"/>
              <a:gd name="T20" fmla="*/ 602 w 607"/>
              <a:gd name="T21" fmla="*/ 5 h 1261"/>
              <a:gd name="T22" fmla="*/ 0 w 607"/>
              <a:gd name="T23" fmla="*/ 5 h 1261"/>
              <a:gd name="T24" fmla="*/ 5 w 607"/>
              <a:gd name="T25" fmla="*/ 0 h 1261"/>
              <a:gd name="T26" fmla="*/ 5 w 607"/>
              <a:gd name="T27" fmla="*/ 1255 h 1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07" h="1261">
                <a:moveTo>
                  <a:pt x="0" y="0"/>
                </a:moveTo>
                <a:lnTo>
                  <a:pt x="607" y="0"/>
                </a:lnTo>
                <a:lnTo>
                  <a:pt x="607" y="1261"/>
                </a:lnTo>
                <a:lnTo>
                  <a:pt x="0" y="1261"/>
                </a:lnTo>
                <a:lnTo>
                  <a:pt x="0" y="0"/>
                </a:lnTo>
                <a:close/>
                <a:moveTo>
                  <a:pt x="5" y="1255"/>
                </a:moveTo>
                <a:lnTo>
                  <a:pt x="0" y="1255"/>
                </a:lnTo>
                <a:lnTo>
                  <a:pt x="602" y="1255"/>
                </a:lnTo>
                <a:lnTo>
                  <a:pt x="602" y="1255"/>
                </a:lnTo>
                <a:lnTo>
                  <a:pt x="602" y="0"/>
                </a:lnTo>
                <a:lnTo>
                  <a:pt x="602" y="5"/>
                </a:lnTo>
                <a:lnTo>
                  <a:pt x="0" y="5"/>
                </a:lnTo>
                <a:lnTo>
                  <a:pt x="5" y="0"/>
                </a:lnTo>
                <a:lnTo>
                  <a:pt x="5" y="1255"/>
                </a:lnTo>
                <a:close/>
              </a:path>
            </a:pathLst>
          </a:custGeom>
          <a:solidFill>
            <a:srgbClr val="000000"/>
          </a:solid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8" name="Freeform 66">
            <a:extLst>
              <a:ext uri="{FF2B5EF4-FFF2-40B4-BE49-F238E27FC236}">
                <a16:creationId xmlns:a16="http://schemas.microsoft.com/office/drawing/2014/main" id="{482B92B9-2257-6E11-5D6F-3048506C4DF4}"/>
              </a:ext>
            </a:extLst>
          </p:cNvPr>
          <p:cNvSpPr>
            <a:spLocks noEditPoints="1"/>
          </p:cNvSpPr>
          <p:nvPr/>
        </p:nvSpPr>
        <p:spPr bwMode="auto">
          <a:xfrm>
            <a:off x="6710914" y="3429001"/>
            <a:ext cx="919163" cy="1699196"/>
          </a:xfrm>
          <a:custGeom>
            <a:avLst/>
            <a:gdLst>
              <a:gd name="T0" fmla="*/ 0 w 579"/>
              <a:gd name="T1" fmla="*/ 0 h 811"/>
              <a:gd name="T2" fmla="*/ 579 w 579"/>
              <a:gd name="T3" fmla="*/ 0 h 811"/>
              <a:gd name="T4" fmla="*/ 579 w 579"/>
              <a:gd name="T5" fmla="*/ 811 h 811"/>
              <a:gd name="T6" fmla="*/ 0 w 579"/>
              <a:gd name="T7" fmla="*/ 811 h 811"/>
              <a:gd name="T8" fmla="*/ 0 w 579"/>
              <a:gd name="T9" fmla="*/ 0 h 811"/>
              <a:gd name="T10" fmla="*/ 6 w 579"/>
              <a:gd name="T11" fmla="*/ 805 h 811"/>
              <a:gd name="T12" fmla="*/ 0 w 579"/>
              <a:gd name="T13" fmla="*/ 805 h 811"/>
              <a:gd name="T14" fmla="*/ 573 w 579"/>
              <a:gd name="T15" fmla="*/ 805 h 811"/>
              <a:gd name="T16" fmla="*/ 573 w 579"/>
              <a:gd name="T17" fmla="*/ 805 h 811"/>
              <a:gd name="T18" fmla="*/ 573 w 579"/>
              <a:gd name="T19" fmla="*/ 0 h 811"/>
              <a:gd name="T20" fmla="*/ 573 w 579"/>
              <a:gd name="T21" fmla="*/ 6 h 811"/>
              <a:gd name="T22" fmla="*/ 0 w 579"/>
              <a:gd name="T23" fmla="*/ 6 h 811"/>
              <a:gd name="T24" fmla="*/ 6 w 579"/>
              <a:gd name="T25" fmla="*/ 0 h 811"/>
              <a:gd name="T26" fmla="*/ 6 w 579"/>
              <a:gd name="T27" fmla="*/ 805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9" h="811">
                <a:moveTo>
                  <a:pt x="0" y="0"/>
                </a:moveTo>
                <a:lnTo>
                  <a:pt x="579" y="0"/>
                </a:lnTo>
                <a:lnTo>
                  <a:pt x="579" y="811"/>
                </a:lnTo>
                <a:lnTo>
                  <a:pt x="0" y="811"/>
                </a:lnTo>
                <a:lnTo>
                  <a:pt x="0" y="0"/>
                </a:lnTo>
                <a:close/>
                <a:moveTo>
                  <a:pt x="6" y="805"/>
                </a:moveTo>
                <a:lnTo>
                  <a:pt x="0" y="805"/>
                </a:lnTo>
                <a:lnTo>
                  <a:pt x="573" y="805"/>
                </a:lnTo>
                <a:lnTo>
                  <a:pt x="573" y="805"/>
                </a:lnTo>
                <a:lnTo>
                  <a:pt x="573" y="0"/>
                </a:lnTo>
                <a:lnTo>
                  <a:pt x="573" y="6"/>
                </a:lnTo>
                <a:lnTo>
                  <a:pt x="0" y="6"/>
                </a:lnTo>
                <a:lnTo>
                  <a:pt x="6" y="0"/>
                </a:lnTo>
                <a:lnTo>
                  <a:pt x="6" y="805"/>
                </a:lnTo>
                <a:close/>
              </a:path>
            </a:pathLst>
          </a:custGeom>
          <a:solidFill>
            <a:srgbClr val="000000"/>
          </a:solid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67">
            <a:extLst>
              <a:ext uri="{FF2B5EF4-FFF2-40B4-BE49-F238E27FC236}">
                <a16:creationId xmlns:a16="http://schemas.microsoft.com/office/drawing/2014/main" id="{B5F65791-8A2B-6F01-B8E7-30EB7ED22EB2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4324519"/>
            <a:ext cx="874713" cy="992809"/>
          </a:xfrm>
          <a:custGeom>
            <a:avLst/>
            <a:gdLst>
              <a:gd name="T0" fmla="*/ 0 w 551"/>
              <a:gd name="T1" fmla="*/ 0 h 535"/>
              <a:gd name="T2" fmla="*/ 551 w 551"/>
              <a:gd name="T3" fmla="*/ 0 h 535"/>
              <a:gd name="T4" fmla="*/ 551 w 551"/>
              <a:gd name="T5" fmla="*/ 535 h 535"/>
              <a:gd name="T6" fmla="*/ 0 w 551"/>
              <a:gd name="T7" fmla="*/ 535 h 535"/>
              <a:gd name="T8" fmla="*/ 0 w 551"/>
              <a:gd name="T9" fmla="*/ 0 h 535"/>
              <a:gd name="T10" fmla="*/ 6 w 551"/>
              <a:gd name="T11" fmla="*/ 530 h 535"/>
              <a:gd name="T12" fmla="*/ 0 w 551"/>
              <a:gd name="T13" fmla="*/ 530 h 535"/>
              <a:gd name="T14" fmla="*/ 545 w 551"/>
              <a:gd name="T15" fmla="*/ 530 h 535"/>
              <a:gd name="T16" fmla="*/ 545 w 551"/>
              <a:gd name="T17" fmla="*/ 530 h 535"/>
              <a:gd name="T18" fmla="*/ 545 w 551"/>
              <a:gd name="T19" fmla="*/ 0 h 535"/>
              <a:gd name="T20" fmla="*/ 545 w 551"/>
              <a:gd name="T21" fmla="*/ 6 h 535"/>
              <a:gd name="T22" fmla="*/ 0 w 551"/>
              <a:gd name="T23" fmla="*/ 6 h 535"/>
              <a:gd name="T24" fmla="*/ 6 w 551"/>
              <a:gd name="T25" fmla="*/ 0 h 535"/>
              <a:gd name="T26" fmla="*/ 6 w 551"/>
              <a:gd name="T27" fmla="*/ 53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1" h="535">
                <a:moveTo>
                  <a:pt x="0" y="0"/>
                </a:moveTo>
                <a:lnTo>
                  <a:pt x="551" y="0"/>
                </a:lnTo>
                <a:lnTo>
                  <a:pt x="551" y="535"/>
                </a:lnTo>
                <a:lnTo>
                  <a:pt x="0" y="535"/>
                </a:lnTo>
                <a:lnTo>
                  <a:pt x="0" y="0"/>
                </a:lnTo>
                <a:close/>
                <a:moveTo>
                  <a:pt x="6" y="530"/>
                </a:moveTo>
                <a:lnTo>
                  <a:pt x="0" y="530"/>
                </a:lnTo>
                <a:lnTo>
                  <a:pt x="545" y="530"/>
                </a:lnTo>
                <a:lnTo>
                  <a:pt x="545" y="530"/>
                </a:lnTo>
                <a:lnTo>
                  <a:pt x="545" y="0"/>
                </a:lnTo>
                <a:lnTo>
                  <a:pt x="545" y="6"/>
                </a:lnTo>
                <a:lnTo>
                  <a:pt x="0" y="6"/>
                </a:lnTo>
                <a:lnTo>
                  <a:pt x="6" y="0"/>
                </a:lnTo>
                <a:lnTo>
                  <a:pt x="6" y="530"/>
                </a:lnTo>
                <a:close/>
              </a:path>
            </a:pathLst>
          </a:custGeom>
          <a:solidFill>
            <a:srgbClr val="000000"/>
          </a:solid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Rectangle 68">
            <a:extLst>
              <a:ext uri="{FF2B5EF4-FFF2-40B4-BE49-F238E27FC236}">
                <a16:creationId xmlns:a16="http://schemas.microsoft.com/office/drawing/2014/main" id="{F99E8347-6DBF-4FCB-A437-C2B27CD99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702" y="1724261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기업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1" name="Rectangle 69">
            <a:extLst>
              <a:ext uri="{FF2B5EF4-FFF2-40B4-BE49-F238E27FC236}">
                <a16:creationId xmlns:a16="http://schemas.microsoft.com/office/drawing/2014/main" id="{B8CA827E-F22A-72A5-0B6B-DD76D27B9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2" y="1724261"/>
            <a:ext cx="8976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2" name="Rectangle 70">
            <a:extLst>
              <a:ext uri="{FF2B5EF4-FFF2-40B4-BE49-F238E27FC236}">
                <a16:creationId xmlns:a16="http://schemas.microsoft.com/office/drawing/2014/main" id="{CCEF11AE-B9B6-72AF-D789-31508F525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8864" y="3191095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기업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3" name="Rectangle 71">
            <a:extLst>
              <a:ext uri="{FF2B5EF4-FFF2-40B4-BE49-F238E27FC236}">
                <a16:creationId xmlns:a16="http://schemas.microsoft.com/office/drawing/2014/main" id="{B114F75A-554D-E7F9-C686-BC3DB4999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1764" y="3191095"/>
            <a:ext cx="9297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B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4" name="Rectangle 72">
            <a:extLst>
              <a:ext uri="{FF2B5EF4-FFF2-40B4-BE49-F238E27FC236}">
                <a16:creationId xmlns:a16="http://schemas.microsoft.com/office/drawing/2014/main" id="{8B6CC39C-A0CC-09A6-5B3B-3897E0EAB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964" y="4086097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기업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5" name="Rectangle 73">
            <a:extLst>
              <a:ext uri="{FF2B5EF4-FFF2-40B4-BE49-F238E27FC236}">
                <a16:creationId xmlns:a16="http://schemas.microsoft.com/office/drawing/2014/main" id="{B2263515-D7AF-4455-4CB5-CBE5BE400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2864" y="4086097"/>
            <a:ext cx="993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C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6" name="Rectangle 74">
            <a:extLst>
              <a:ext uri="{FF2B5EF4-FFF2-40B4-BE49-F238E27FC236}">
                <a16:creationId xmlns:a16="http://schemas.microsoft.com/office/drawing/2014/main" id="{54AC13A1-459E-2D62-6CFF-0241F452E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764" y="2837214"/>
            <a:ext cx="504825" cy="11906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7" name="Freeform 75">
            <a:extLst>
              <a:ext uri="{FF2B5EF4-FFF2-40B4-BE49-F238E27FC236}">
                <a16:creationId xmlns:a16="http://schemas.microsoft.com/office/drawing/2014/main" id="{0E1D74DC-41B8-696A-6D6F-59C031D9D9DA}"/>
              </a:ext>
            </a:extLst>
          </p:cNvPr>
          <p:cNvSpPr>
            <a:spLocks noEditPoints="1"/>
          </p:cNvSpPr>
          <p:nvPr/>
        </p:nvSpPr>
        <p:spPr bwMode="auto">
          <a:xfrm>
            <a:off x="5637764" y="2837214"/>
            <a:ext cx="514350" cy="127000"/>
          </a:xfrm>
          <a:custGeom>
            <a:avLst/>
            <a:gdLst>
              <a:gd name="T0" fmla="*/ 0 w 324"/>
              <a:gd name="T1" fmla="*/ 0 h 80"/>
              <a:gd name="T2" fmla="*/ 324 w 324"/>
              <a:gd name="T3" fmla="*/ 0 h 80"/>
              <a:gd name="T4" fmla="*/ 324 w 324"/>
              <a:gd name="T5" fmla="*/ 80 h 80"/>
              <a:gd name="T6" fmla="*/ 0 w 324"/>
              <a:gd name="T7" fmla="*/ 80 h 80"/>
              <a:gd name="T8" fmla="*/ 0 w 324"/>
              <a:gd name="T9" fmla="*/ 0 h 80"/>
              <a:gd name="T10" fmla="*/ 6 w 324"/>
              <a:gd name="T11" fmla="*/ 75 h 80"/>
              <a:gd name="T12" fmla="*/ 0 w 324"/>
              <a:gd name="T13" fmla="*/ 75 h 80"/>
              <a:gd name="T14" fmla="*/ 318 w 324"/>
              <a:gd name="T15" fmla="*/ 75 h 80"/>
              <a:gd name="T16" fmla="*/ 318 w 324"/>
              <a:gd name="T17" fmla="*/ 75 h 80"/>
              <a:gd name="T18" fmla="*/ 318 w 324"/>
              <a:gd name="T19" fmla="*/ 0 h 80"/>
              <a:gd name="T20" fmla="*/ 318 w 324"/>
              <a:gd name="T21" fmla="*/ 6 h 80"/>
              <a:gd name="T22" fmla="*/ 0 w 324"/>
              <a:gd name="T23" fmla="*/ 6 h 80"/>
              <a:gd name="T24" fmla="*/ 6 w 324"/>
              <a:gd name="T25" fmla="*/ 0 h 80"/>
              <a:gd name="T26" fmla="*/ 6 w 324"/>
              <a:gd name="T27" fmla="*/ 75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4" h="80">
                <a:moveTo>
                  <a:pt x="0" y="0"/>
                </a:moveTo>
                <a:lnTo>
                  <a:pt x="324" y="0"/>
                </a:lnTo>
                <a:lnTo>
                  <a:pt x="324" y="80"/>
                </a:lnTo>
                <a:lnTo>
                  <a:pt x="0" y="80"/>
                </a:lnTo>
                <a:lnTo>
                  <a:pt x="0" y="0"/>
                </a:lnTo>
                <a:close/>
                <a:moveTo>
                  <a:pt x="6" y="75"/>
                </a:moveTo>
                <a:lnTo>
                  <a:pt x="0" y="75"/>
                </a:lnTo>
                <a:lnTo>
                  <a:pt x="318" y="75"/>
                </a:lnTo>
                <a:lnTo>
                  <a:pt x="318" y="75"/>
                </a:lnTo>
                <a:lnTo>
                  <a:pt x="318" y="0"/>
                </a:lnTo>
                <a:lnTo>
                  <a:pt x="318" y="6"/>
                </a:lnTo>
                <a:lnTo>
                  <a:pt x="0" y="6"/>
                </a:lnTo>
                <a:lnTo>
                  <a:pt x="6" y="0"/>
                </a:lnTo>
                <a:lnTo>
                  <a:pt x="6" y="7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8" name="Rectangle 76">
            <a:extLst>
              <a:ext uri="{FF2B5EF4-FFF2-40B4-BE49-F238E27FC236}">
                <a16:creationId xmlns:a16="http://schemas.microsoft.com/office/drawing/2014/main" id="{594003DB-AC40-5DBD-BFE6-60DE24B6B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764" y="3632669"/>
            <a:ext cx="685800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9" name="Freeform 77">
            <a:extLst>
              <a:ext uri="{FF2B5EF4-FFF2-40B4-BE49-F238E27FC236}">
                <a16:creationId xmlns:a16="http://schemas.microsoft.com/office/drawing/2014/main" id="{A760D0CB-751C-0D4B-4E88-A4CE88A8195C}"/>
              </a:ext>
            </a:extLst>
          </p:cNvPr>
          <p:cNvSpPr>
            <a:spLocks noEditPoints="1"/>
          </p:cNvSpPr>
          <p:nvPr/>
        </p:nvSpPr>
        <p:spPr bwMode="auto">
          <a:xfrm>
            <a:off x="5637764" y="3632669"/>
            <a:ext cx="693738" cy="133350"/>
          </a:xfrm>
          <a:custGeom>
            <a:avLst/>
            <a:gdLst>
              <a:gd name="T0" fmla="*/ 0 w 437"/>
              <a:gd name="T1" fmla="*/ 0 h 84"/>
              <a:gd name="T2" fmla="*/ 437 w 437"/>
              <a:gd name="T3" fmla="*/ 0 h 84"/>
              <a:gd name="T4" fmla="*/ 437 w 437"/>
              <a:gd name="T5" fmla="*/ 84 h 84"/>
              <a:gd name="T6" fmla="*/ 0 w 437"/>
              <a:gd name="T7" fmla="*/ 84 h 84"/>
              <a:gd name="T8" fmla="*/ 0 w 437"/>
              <a:gd name="T9" fmla="*/ 0 h 84"/>
              <a:gd name="T10" fmla="*/ 6 w 437"/>
              <a:gd name="T11" fmla="*/ 79 h 84"/>
              <a:gd name="T12" fmla="*/ 0 w 437"/>
              <a:gd name="T13" fmla="*/ 79 h 84"/>
              <a:gd name="T14" fmla="*/ 432 w 437"/>
              <a:gd name="T15" fmla="*/ 79 h 84"/>
              <a:gd name="T16" fmla="*/ 432 w 437"/>
              <a:gd name="T17" fmla="*/ 79 h 84"/>
              <a:gd name="T18" fmla="*/ 432 w 437"/>
              <a:gd name="T19" fmla="*/ 0 h 84"/>
              <a:gd name="T20" fmla="*/ 432 w 437"/>
              <a:gd name="T21" fmla="*/ 5 h 84"/>
              <a:gd name="T22" fmla="*/ 0 w 437"/>
              <a:gd name="T23" fmla="*/ 5 h 84"/>
              <a:gd name="T24" fmla="*/ 6 w 437"/>
              <a:gd name="T25" fmla="*/ 0 h 84"/>
              <a:gd name="T26" fmla="*/ 6 w 437"/>
              <a:gd name="T27" fmla="*/ 7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7" h="84">
                <a:moveTo>
                  <a:pt x="0" y="0"/>
                </a:moveTo>
                <a:lnTo>
                  <a:pt x="437" y="0"/>
                </a:lnTo>
                <a:lnTo>
                  <a:pt x="437" y="84"/>
                </a:lnTo>
                <a:lnTo>
                  <a:pt x="0" y="84"/>
                </a:lnTo>
                <a:lnTo>
                  <a:pt x="0" y="0"/>
                </a:lnTo>
                <a:close/>
                <a:moveTo>
                  <a:pt x="6" y="79"/>
                </a:moveTo>
                <a:lnTo>
                  <a:pt x="0" y="79"/>
                </a:lnTo>
                <a:lnTo>
                  <a:pt x="432" y="79"/>
                </a:lnTo>
                <a:lnTo>
                  <a:pt x="432" y="79"/>
                </a:lnTo>
                <a:lnTo>
                  <a:pt x="432" y="0"/>
                </a:lnTo>
                <a:lnTo>
                  <a:pt x="432" y="5"/>
                </a:lnTo>
                <a:lnTo>
                  <a:pt x="0" y="5"/>
                </a:lnTo>
                <a:lnTo>
                  <a:pt x="6" y="0"/>
                </a:lnTo>
                <a:lnTo>
                  <a:pt x="6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0" name="Rectangle 78">
            <a:extLst>
              <a:ext uri="{FF2B5EF4-FFF2-40B4-BE49-F238E27FC236}">
                <a16:creationId xmlns:a16="http://schemas.microsoft.com/office/drawing/2014/main" id="{BB455B52-5A43-D989-8256-AA4F187CE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914" y="4442980"/>
            <a:ext cx="693738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" name="Freeform 79">
            <a:extLst>
              <a:ext uri="{FF2B5EF4-FFF2-40B4-BE49-F238E27FC236}">
                <a16:creationId xmlns:a16="http://schemas.microsoft.com/office/drawing/2014/main" id="{5714BBB5-74E9-F7EA-B492-2AA82260C25C}"/>
              </a:ext>
            </a:extLst>
          </p:cNvPr>
          <p:cNvSpPr>
            <a:spLocks noEditPoints="1"/>
          </p:cNvSpPr>
          <p:nvPr/>
        </p:nvSpPr>
        <p:spPr bwMode="auto">
          <a:xfrm>
            <a:off x="6710914" y="4442980"/>
            <a:ext cx="703263" cy="134938"/>
          </a:xfrm>
          <a:custGeom>
            <a:avLst/>
            <a:gdLst>
              <a:gd name="T0" fmla="*/ 0 w 443"/>
              <a:gd name="T1" fmla="*/ 0 h 85"/>
              <a:gd name="T2" fmla="*/ 443 w 443"/>
              <a:gd name="T3" fmla="*/ 0 h 85"/>
              <a:gd name="T4" fmla="*/ 443 w 443"/>
              <a:gd name="T5" fmla="*/ 85 h 85"/>
              <a:gd name="T6" fmla="*/ 0 w 443"/>
              <a:gd name="T7" fmla="*/ 85 h 85"/>
              <a:gd name="T8" fmla="*/ 0 w 443"/>
              <a:gd name="T9" fmla="*/ 0 h 85"/>
              <a:gd name="T10" fmla="*/ 6 w 443"/>
              <a:gd name="T11" fmla="*/ 79 h 85"/>
              <a:gd name="T12" fmla="*/ 0 w 443"/>
              <a:gd name="T13" fmla="*/ 79 h 85"/>
              <a:gd name="T14" fmla="*/ 437 w 443"/>
              <a:gd name="T15" fmla="*/ 79 h 85"/>
              <a:gd name="T16" fmla="*/ 437 w 443"/>
              <a:gd name="T17" fmla="*/ 79 h 85"/>
              <a:gd name="T18" fmla="*/ 437 w 443"/>
              <a:gd name="T19" fmla="*/ 0 h 85"/>
              <a:gd name="T20" fmla="*/ 437 w 443"/>
              <a:gd name="T21" fmla="*/ 5 h 85"/>
              <a:gd name="T22" fmla="*/ 0 w 443"/>
              <a:gd name="T23" fmla="*/ 5 h 85"/>
              <a:gd name="T24" fmla="*/ 6 w 443"/>
              <a:gd name="T25" fmla="*/ 0 h 85"/>
              <a:gd name="T26" fmla="*/ 6 w 443"/>
              <a:gd name="T2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3" h="85">
                <a:moveTo>
                  <a:pt x="0" y="0"/>
                </a:moveTo>
                <a:lnTo>
                  <a:pt x="443" y="0"/>
                </a:lnTo>
                <a:lnTo>
                  <a:pt x="443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79"/>
                </a:moveTo>
                <a:lnTo>
                  <a:pt x="0" y="79"/>
                </a:lnTo>
                <a:lnTo>
                  <a:pt x="437" y="79"/>
                </a:lnTo>
                <a:lnTo>
                  <a:pt x="437" y="79"/>
                </a:lnTo>
                <a:lnTo>
                  <a:pt x="437" y="0"/>
                </a:lnTo>
                <a:lnTo>
                  <a:pt x="437" y="5"/>
                </a:lnTo>
                <a:lnTo>
                  <a:pt x="0" y="5"/>
                </a:lnTo>
                <a:lnTo>
                  <a:pt x="6" y="0"/>
                </a:lnTo>
                <a:lnTo>
                  <a:pt x="6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2" name="Rectangle 80">
            <a:extLst>
              <a:ext uri="{FF2B5EF4-FFF2-40B4-BE49-F238E27FC236}">
                <a16:creationId xmlns:a16="http://schemas.microsoft.com/office/drawing/2014/main" id="{3C0F7E38-E71A-F856-5A2D-9361D8A05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914" y="4839070"/>
            <a:ext cx="568325" cy="127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3" name="Freeform 81">
            <a:extLst>
              <a:ext uri="{FF2B5EF4-FFF2-40B4-BE49-F238E27FC236}">
                <a16:creationId xmlns:a16="http://schemas.microsoft.com/office/drawing/2014/main" id="{0228DE30-8230-8E3E-6062-A7F13D3B0608}"/>
              </a:ext>
            </a:extLst>
          </p:cNvPr>
          <p:cNvSpPr>
            <a:spLocks noEditPoints="1"/>
          </p:cNvSpPr>
          <p:nvPr/>
        </p:nvSpPr>
        <p:spPr bwMode="auto">
          <a:xfrm>
            <a:off x="6710914" y="4839070"/>
            <a:ext cx="576263" cy="134938"/>
          </a:xfrm>
          <a:custGeom>
            <a:avLst/>
            <a:gdLst>
              <a:gd name="T0" fmla="*/ 0 w 363"/>
              <a:gd name="T1" fmla="*/ 0 h 85"/>
              <a:gd name="T2" fmla="*/ 363 w 363"/>
              <a:gd name="T3" fmla="*/ 0 h 85"/>
              <a:gd name="T4" fmla="*/ 363 w 363"/>
              <a:gd name="T5" fmla="*/ 85 h 85"/>
              <a:gd name="T6" fmla="*/ 0 w 363"/>
              <a:gd name="T7" fmla="*/ 85 h 85"/>
              <a:gd name="T8" fmla="*/ 0 w 363"/>
              <a:gd name="T9" fmla="*/ 0 h 85"/>
              <a:gd name="T10" fmla="*/ 6 w 363"/>
              <a:gd name="T11" fmla="*/ 80 h 85"/>
              <a:gd name="T12" fmla="*/ 0 w 363"/>
              <a:gd name="T13" fmla="*/ 80 h 85"/>
              <a:gd name="T14" fmla="*/ 358 w 363"/>
              <a:gd name="T15" fmla="*/ 80 h 85"/>
              <a:gd name="T16" fmla="*/ 358 w 363"/>
              <a:gd name="T17" fmla="*/ 80 h 85"/>
              <a:gd name="T18" fmla="*/ 358 w 363"/>
              <a:gd name="T19" fmla="*/ 0 h 85"/>
              <a:gd name="T20" fmla="*/ 358 w 363"/>
              <a:gd name="T21" fmla="*/ 6 h 85"/>
              <a:gd name="T22" fmla="*/ 0 w 363"/>
              <a:gd name="T23" fmla="*/ 6 h 85"/>
              <a:gd name="T24" fmla="*/ 6 w 363"/>
              <a:gd name="T25" fmla="*/ 0 h 85"/>
              <a:gd name="T26" fmla="*/ 6 w 363"/>
              <a:gd name="T27" fmla="*/ 8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3" h="85">
                <a:moveTo>
                  <a:pt x="0" y="0"/>
                </a:moveTo>
                <a:lnTo>
                  <a:pt x="363" y="0"/>
                </a:lnTo>
                <a:lnTo>
                  <a:pt x="363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80"/>
                </a:moveTo>
                <a:lnTo>
                  <a:pt x="0" y="80"/>
                </a:lnTo>
                <a:lnTo>
                  <a:pt x="358" y="80"/>
                </a:lnTo>
                <a:lnTo>
                  <a:pt x="358" y="80"/>
                </a:lnTo>
                <a:lnTo>
                  <a:pt x="358" y="0"/>
                </a:lnTo>
                <a:lnTo>
                  <a:pt x="358" y="6"/>
                </a:lnTo>
                <a:lnTo>
                  <a:pt x="0" y="6"/>
                </a:lnTo>
                <a:lnTo>
                  <a:pt x="6" y="0"/>
                </a:lnTo>
                <a:lnTo>
                  <a:pt x="6" y="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4" name="Rectangle 82">
            <a:extLst>
              <a:ext uri="{FF2B5EF4-FFF2-40B4-BE49-F238E27FC236}">
                <a16:creationId xmlns:a16="http://schemas.microsoft.com/office/drawing/2014/main" id="{9AE2CFF9-AECC-78AD-E1BB-87E3977F3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2078186"/>
            <a:ext cx="730250" cy="134938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5" name="Freeform 83">
            <a:extLst>
              <a:ext uri="{FF2B5EF4-FFF2-40B4-BE49-F238E27FC236}">
                <a16:creationId xmlns:a16="http://schemas.microsoft.com/office/drawing/2014/main" id="{648F93DB-CA3A-DC7E-195C-47291C6CCD4D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2078186"/>
            <a:ext cx="739775" cy="142875"/>
          </a:xfrm>
          <a:custGeom>
            <a:avLst/>
            <a:gdLst>
              <a:gd name="T0" fmla="*/ 0 w 466"/>
              <a:gd name="T1" fmla="*/ 0 h 90"/>
              <a:gd name="T2" fmla="*/ 466 w 466"/>
              <a:gd name="T3" fmla="*/ 0 h 90"/>
              <a:gd name="T4" fmla="*/ 466 w 466"/>
              <a:gd name="T5" fmla="*/ 90 h 90"/>
              <a:gd name="T6" fmla="*/ 0 w 466"/>
              <a:gd name="T7" fmla="*/ 90 h 90"/>
              <a:gd name="T8" fmla="*/ 0 w 466"/>
              <a:gd name="T9" fmla="*/ 0 h 90"/>
              <a:gd name="T10" fmla="*/ 6 w 466"/>
              <a:gd name="T11" fmla="*/ 85 h 90"/>
              <a:gd name="T12" fmla="*/ 0 w 466"/>
              <a:gd name="T13" fmla="*/ 85 h 90"/>
              <a:gd name="T14" fmla="*/ 460 w 466"/>
              <a:gd name="T15" fmla="*/ 85 h 90"/>
              <a:gd name="T16" fmla="*/ 460 w 466"/>
              <a:gd name="T17" fmla="*/ 85 h 90"/>
              <a:gd name="T18" fmla="*/ 460 w 466"/>
              <a:gd name="T19" fmla="*/ 0 h 90"/>
              <a:gd name="T20" fmla="*/ 460 w 466"/>
              <a:gd name="T21" fmla="*/ 6 h 90"/>
              <a:gd name="T22" fmla="*/ 0 w 466"/>
              <a:gd name="T23" fmla="*/ 6 h 90"/>
              <a:gd name="T24" fmla="*/ 6 w 466"/>
              <a:gd name="T25" fmla="*/ 0 h 90"/>
              <a:gd name="T26" fmla="*/ 6 w 466"/>
              <a:gd name="T27" fmla="*/ 85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66" h="90">
                <a:moveTo>
                  <a:pt x="0" y="0"/>
                </a:moveTo>
                <a:lnTo>
                  <a:pt x="466" y="0"/>
                </a:lnTo>
                <a:lnTo>
                  <a:pt x="466" y="90"/>
                </a:lnTo>
                <a:lnTo>
                  <a:pt x="0" y="90"/>
                </a:lnTo>
                <a:lnTo>
                  <a:pt x="0" y="0"/>
                </a:lnTo>
                <a:close/>
                <a:moveTo>
                  <a:pt x="6" y="85"/>
                </a:moveTo>
                <a:lnTo>
                  <a:pt x="0" y="85"/>
                </a:lnTo>
                <a:lnTo>
                  <a:pt x="460" y="85"/>
                </a:lnTo>
                <a:lnTo>
                  <a:pt x="460" y="85"/>
                </a:lnTo>
                <a:lnTo>
                  <a:pt x="460" y="0"/>
                </a:lnTo>
                <a:lnTo>
                  <a:pt x="460" y="6"/>
                </a:lnTo>
                <a:lnTo>
                  <a:pt x="0" y="6"/>
                </a:lnTo>
                <a:lnTo>
                  <a:pt x="6" y="0"/>
                </a:lnTo>
                <a:lnTo>
                  <a:pt x="6" y="8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6" name="Rectangle 84">
            <a:extLst>
              <a:ext uri="{FF2B5EF4-FFF2-40B4-BE49-F238E27FC236}">
                <a16:creationId xmlns:a16="http://schemas.microsoft.com/office/drawing/2014/main" id="{B6788A94-5E8F-488A-46AE-9E0DE3EDC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2383188"/>
            <a:ext cx="315913" cy="127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7" name="Freeform 85">
            <a:extLst>
              <a:ext uri="{FF2B5EF4-FFF2-40B4-BE49-F238E27FC236}">
                <a16:creationId xmlns:a16="http://schemas.microsoft.com/office/drawing/2014/main" id="{FB7BFE36-695B-DA89-9759-2C46996B3290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2383188"/>
            <a:ext cx="323850" cy="134938"/>
          </a:xfrm>
          <a:custGeom>
            <a:avLst/>
            <a:gdLst>
              <a:gd name="T0" fmla="*/ 0 w 204"/>
              <a:gd name="T1" fmla="*/ 0 h 85"/>
              <a:gd name="T2" fmla="*/ 204 w 204"/>
              <a:gd name="T3" fmla="*/ 0 h 85"/>
              <a:gd name="T4" fmla="*/ 204 w 204"/>
              <a:gd name="T5" fmla="*/ 85 h 85"/>
              <a:gd name="T6" fmla="*/ 0 w 204"/>
              <a:gd name="T7" fmla="*/ 85 h 85"/>
              <a:gd name="T8" fmla="*/ 0 w 204"/>
              <a:gd name="T9" fmla="*/ 0 h 85"/>
              <a:gd name="T10" fmla="*/ 6 w 204"/>
              <a:gd name="T11" fmla="*/ 80 h 85"/>
              <a:gd name="T12" fmla="*/ 0 w 204"/>
              <a:gd name="T13" fmla="*/ 80 h 85"/>
              <a:gd name="T14" fmla="*/ 199 w 204"/>
              <a:gd name="T15" fmla="*/ 80 h 85"/>
              <a:gd name="T16" fmla="*/ 199 w 204"/>
              <a:gd name="T17" fmla="*/ 80 h 85"/>
              <a:gd name="T18" fmla="*/ 199 w 204"/>
              <a:gd name="T19" fmla="*/ 0 h 85"/>
              <a:gd name="T20" fmla="*/ 199 w 204"/>
              <a:gd name="T21" fmla="*/ 6 h 85"/>
              <a:gd name="T22" fmla="*/ 0 w 204"/>
              <a:gd name="T23" fmla="*/ 6 h 85"/>
              <a:gd name="T24" fmla="*/ 6 w 204"/>
              <a:gd name="T25" fmla="*/ 0 h 85"/>
              <a:gd name="T26" fmla="*/ 6 w 204"/>
              <a:gd name="T27" fmla="*/ 8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4" h="85">
                <a:moveTo>
                  <a:pt x="0" y="0"/>
                </a:moveTo>
                <a:lnTo>
                  <a:pt x="204" y="0"/>
                </a:lnTo>
                <a:lnTo>
                  <a:pt x="204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80"/>
                </a:moveTo>
                <a:lnTo>
                  <a:pt x="0" y="80"/>
                </a:lnTo>
                <a:lnTo>
                  <a:pt x="199" y="80"/>
                </a:lnTo>
                <a:lnTo>
                  <a:pt x="199" y="80"/>
                </a:lnTo>
                <a:lnTo>
                  <a:pt x="199" y="0"/>
                </a:lnTo>
                <a:lnTo>
                  <a:pt x="199" y="6"/>
                </a:lnTo>
                <a:lnTo>
                  <a:pt x="0" y="6"/>
                </a:lnTo>
                <a:lnTo>
                  <a:pt x="6" y="0"/>
                </a:lnTo>
                <a:lnTo>
                  <a:pt x="6" y="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8" name="Rectangle 86">
            <a:extLst>
              <a:ext uri="{FF2B5EF4-FFF2-40B4-BE49-F238E27FC236}">
                <a16:creationId xmlns:a16="http://schemas.microsoft.com/office/drawing/2014/main" id="{42114CE1-443F-CC8E-E597-1FD9F25CC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2722231"/>
            <a:ext cx="377825" cy="127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9" name="Freeform 87">
            <a:extLst>
              <a:ext uri="{FF2B5EF4-FFF2-40B4-BE49-F238E27FC236}">
                <a16:creationId xmlns:a16="http://schemas.microsoft.com/office/drawing/2014/main" id="{E56FF878-DD58-2997-713B-9E7D02B06606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2722231"/>
            <a:ext cx="387350" cy="134938"/>
          </a:xfrm>
          <a:custGeom>
            <a:avLst/>
            <a:gdLst>
              <a:gd name="T0" fmla="*/ 0 w 244"/>
              <a:gd name="T1" fmla="*/ 0 h 85"/>
              <a:gd name="T2" fmla="*/ 244 w 244"/>
              <a:gd name="T3" fmla="*/ 0 h 85"/>
              <a:gd name="T4" fmla="*/ 244 w 244"/>
              <a:gd name="T5" fmla="*/ 85 h 85"/>
              <a:gd name="T6" fmla="*/ 0 w 244"/>
              <a:gd name="T7" fmla="*/ 85 h 85"/>
              <a:gd name="T8" fmla="*/ 0 w 244"/>
              <a:gd name="T9" fmla="*/ 0 h 85"/>
              <a:gd name="T10" fmla="*/ 6 w 244"/>
              <a:gd name="T11" fmla="*/ 80 h 85"/>
              <a:gd name="T12" fmla="*/ 0 w 244"/>
              <a:gd name="T13" fmla="*/ 80 h 85"/>
              <a:gd name="T14" fmla="*/ 238 w 244"/>
              <a:gd name="T15" fmla="*/ 80 h 85"/>
              <a:gd name="T16" fmla="*/ 238 w 244"/>
              <a:gd name="T17" fmla="*/ 80 h 85"/>
              <a:gd name="T18" fmla="*/ 238 w 244"/>
              <a:gd name="T19" fmla="*/ 0 h 85"/>
              <a:gd name="T20" fmla="*/ 238 w 244"/>
              <a:gd name="T21" fmla="*/ 6 h 85"/>
              <a:gd name="T22" fmla="*/ 0 w 244"/>
              <a:gd name="T23" fmla="*/ 6 h 85"/>
              <a:gd name="T24" fmla="*/ 6 w 244"/>
              <a:gd name="T25" fmla="*/ 0 h 85"/>
              <a:gd name="T26" fmla="*/ 6 w 244"/>
              <a:gd name="T27" fmla="*/ 8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4" h="85">
                <a:moveTo>
                  <a:pt x="0" y="0"/>
                </a:moveTo>
                <a:lnTo>
                  <a:pt x="244" y="0"/>
                </a:lnTo>
                <a:lnTo>
                  <a:pt x="244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80"/>
                </a:moveTo>
                <a:lnTo>
                  <a:pt x="0" y="80"/>
                </a:lnTo>
                <a:lnTo>
                  <a:pt x="238" y="80"/>
                </a:lnTo>
                <a:lnTo>
                  <a:pt x="238" y="80"/>
                </a:lnTo>
                <a:lnTo>
                  <a:pt x="238" y="0"/>
                </a:lnTo>
                <a:lnTo>
                  <a:pt x="238" y="6"/>
                </a:lnTo>
                <a:lnTo>
                  <a:pt x="0" y="6"/>
                </a:lnTo>
                <a:lnTo>
                  <a:pt x="6" y="0"/>
                </a:lnTo>
                <a:lnTo>
                  <a:pt x="6" y="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0" name="Freeform 88">
            <a:extLst>
              <a:ext uri="{FF2B5EF4-FFF2-40B4-BE49-F238E27FC236}">
                <a16:creationId xmlns:a16="http://schemas.microsoft.com/office/drawing/2014/main" id="{B7364DBF-B549-DA8A-6A6D-062EBC66593A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1909111"/>
            <a:ext cx="874713" cy="1132576"/>
          </a:xfrm>
          <a:custGeom>
            <a:avLst/>
            <a:gdLst>
              <a:gd name="T0" fmla="*/ 0 w 551"/>
              <a:gd name="T1" fmla="*/ 0 h 524"/>
              <a:gd name="T2" fmla="*/ 551 w 551"/>
              <a:gd name="T3" fmla="*/ 0 h 524"/>
              <a:gd name="T4" fmla="*/ 551 w 551"/>
              <a:gd name="T5" fmla="*/ 524 h 524"/>
              <a:gd name="T6" fmla="*/ 0 w 551"/>
              <a:gd name="T7" fmla="*/ 524 h 524"/>
              <a:gd name="T8" fmla="*/ 0 w 551"/>
              <a:gd name="T9" fmla="*/ 0 h 524"/>
              <a:gd name="T10" fmla="*/ 6 w 551"/>
              <a:gd name="T11" fmla="*/ 519 h 524"/>
              <a:gd name="T12" fmla="*/ 0 w 551"/>
              <a:gd name="T13" fmla="*/ 519 h 524"/>
              <a:gd name="T14" fmla="*/ 545 w 551"/>
              <a:gd name="T15" fmla="*/ 519 h 524"/>
              <a:gd name="T16" fmla="*/ 545 w 551"/>
              <a:gd name="T17" fmla="*/ 519 h 524"/>
              <a:gd name="T18" fmla="*/ 545 w 551"/>
              <a:gd name="T19" fmla="*/ 0 h 524"/>
              <a:gd name="T20" fmla="*/ 545 w 551"/>
              <a:gd name="T21" fmla="*/ 5 h 524"/>
              <a:gd name="T22" fmla="*/ 0 w 551"/>
              <a:gd name="T23" fmla="*/ 5 h 524"/>
              <a:gd name="T24" fmla="*/ 6 w 551"/>
              <a:gd name="T25" fmla="*/ 0 h 524"/>
              <a:gd name="T26" fmla="*/ 6 w 551"/>
              <a:gd name="T27" fmla="*/ 519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1" h="524">
                <a:moveTo>
                  <a:pt x="0" y="0"/>
                </a:moveTo>
                <a:lnTo>
                  <a:pt x="551" y="0"/>
                </a:lnTo>
                <a:lnTo>
                  <a:pt x="551" y="524"/>
                </a:lnTo>
                <a:lnTo>
                  <a:pt x="0" y="524"/>
                </a:lnTo>
                <a:lnTo>
                  <a:pt x="0" y="0"/>
                </a:lnTo>
                <a:close/>
                <a:moveTo>
                  <a:pt x="6" y="519"/>
                </a:moveTo>
                <a:lnTo>
                  <a:pt x="0" y="519"/>
                </a:lnTo>
                <a:lnTo>
                  <a:pt x="545" y="519"/>
                </a:lnTo>
                <a:lnTo>
                  <a:pt x="545" y="519"/>
                </a:lnTo>
                <a:lnTo>
                  <a:pt x="545" y="0"/>
                </a:lnTo>
                <a:lnTo>
                  <a:pt x="545" y="5"/>
                </a:lnTo>
                <a:lnTo>
                  <a:pt x="0" y="5"/>
                </a:lnTo>
                <a:lnTo>
                  <a:pt x="6" y="0"/>
                </a:lnTo>
                <a:lnTo>
                  <a:pt x="6" y="519"/>
                </a:lnTo>
                <a:close/>
              </a:path>
            </a:pathLst>
          </a:custGeom>
          <a:solidFill>
            <a:srgbClr val="000000"/>
          </a:solid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1" name="Rectangle 89">
            <a:extLst>
              <a:ext uri="{FF2B5EF4-FFF2-40B4-BE49-F238E27FC236}">
                <a16:creationId xmlns:a16="http://schemas.microsoft.com/office/drawing/2014/main" id="{FBA16671-74A2-7D23-75AD-D9D076B84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939" y="1690924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기업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2" name="Rectangle 90">
            <a:extLst>
              <a:ext uri="{FF2B5EF4-FFF2-40B4-BE49-F238E27FC236}">
                <a16:creationId xmlns:a16="http://schemas.microsoft.com/office/drawing/2014/main" id="{C03B7480-AC86-E35A-8AF6-02587B8C1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839" y="1690924"/>
            <a:ext cx="993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D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3" name="Rectangle 8">
            <a:extLst>
              <a:ext uri="{FF2B5EF4-FFF2-40B4-BE49-F238E27FC236}">
                <a16:creationId xmlns:a16="http://schemas.microsoft.com/office/drawing/2014/main" id="{BDB31AC9-2C1A-D863-7037-CD0AAAC0E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015" y="1580499"/>
            <a:ext cx="68608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In House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4" name="Rectangle 8">
            <a:extLst>
              <a:ext uri="{FF2B5EF4-FFF2-40B4-BE49-F238E27FC236}">
                <a16:creationId xmlns:a16="http://schemas.microsoft.com/office/drawing/2014/main" id="{48995066-289E-AD81-3EE9-F980772A8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065" y="5395626"/>
            <a:ext cx="65402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Contract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5" name="Rectangle 8">
            <a:extLst>
              <a:ext uri="{FF2B5EF4-FFF2-40B4-BE49-F238E27FC236}">
                <a16:creationId xmlns:a16="http://schemas.microsoft.com/office/drawing/2014/main" id="{7F3ED077-18DF-861C-73F5-28DD970F8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6468" y="1580499"/>
            <a:ext cx="41357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Value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6" name="Rectangle 8">
            <a:extLst>
              <a:ext uri="{FF2B5EF4-FFF2-40B4-BE49-F238E27FC236}">
                <a16:creationId xmlns:a16="http://schemas.microsoft.com/office/drawing/2014/main" id="{3C14BD83-E6BD-BF78-2FC6-A329361AE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1734" y="5386121"/>
            <a:ext cx="55303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Metrics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20D4C30-9E62-DE9A-5EAE-86BF82716CD5}"/>
              </a:ext>
            </a:extLst>
          </p:cNvPr>
          <p:cNvSpPr txBox="1"/>
          <p:nvPr/>
        </p:nvSpPr>
        <p:spPr>
          <a:xfrm>
            <a:off x="956240" y="100105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불확실성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EB00771-AE63-C9A6-98BD-9C993524151B}"/>
              </a:ext>
            </a:extLst>
          </p:cNvPr>
          <p:cNvSpPr txBox="1"/>
          <p:nvPr/>
        </p:nvSpPr>
        <p:spPr>
          <a:xfrm>
            <a:off x="2577025" y="101455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목표설정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969A26D-4B63-A148-F694-DA0E9C0B6C66}"/>
              </a:ext>
            </a:extLst>
          </p:cNvPr>
          <p:cNvSpPr txBox="1"/>
          <p:nvPr/>
        </p:nvSpPr>
        <p:spPr>
          <a:xfrm>
            <a:off x="4332968" y="102074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관리점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614BE-B0F6-882D-C8B9-0D46B4853E06}"/>
              </a:ext>
            </a:extLst>
          </p:cNvPr>
          <p:cNvSpPr txBox="1"/>
          <p:nvPr/>
        </p:nvSpPr>
        <p:spPr>
          <a:xfrm>
            <a:off x="8439904" y="35414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</a:t>
            </a:r>
            <a:r>
              <a:rPr lang="en-US" altLang="ko-KR" sz="1600" b="1" dirty="0"/>
              <a:t>Review</a:t>
            </a:r>
            <a:endParaRPr lang="ko-KR" altLang="en-US" sz="1600" b="1" dirty="0"/>
          </a:p>
        </p:txBody>
      </p: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EC77C193-DD4A-F2AB-8CA5-D9F8B6FE8381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900" smtClean="0">
                <a:solidFill>
                  <a:srgbClr val="000000"/>
                </a:solidFill>
              </a:rPr>
              <a:pPr/>
              <a:t>7</a:t>
            </a:fld>
            <a:endParaRPr lang="en-US" altLang="ko-KR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202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ext Box 2">
            <a:extLst>
              <a:ext uri="{FF2B5EF4-FFF2-40B4-BE49-F238E27FC236}">
                <a16:creationId xmlns:a16="http://schemas.microsoft.com/office/drawing/2014/main" id="{5241C465-4F12-91EC-6ED4-133CA5C7E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04" y="2954138"/>
            <a:ext cx="654563" cy="2603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과제제안</a:t>
            </a:r>
          </a:p>
        </p:txBody>
      </p:sp>
      <p:sp>
        <p:nvSpPr>
          <p:cNvPr id="157700" name="Text Box 4">
            <a:extLst>
              <a:ext uri="{FF2B5EF4-FFF2-40B4-BE49-F238E27FC236}">
                <a16:creationId xmlns:a16="http://schemas.microsoft.com/office/drawing/2014/main" id="{A84A204B-D151-C252-94EA-A62491896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8105" y="2899778"/>
            <a:ext cx="642342" cy="3663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10000"/>
              </a:lnSpc>
            </a:pPr>
            <a:r>
              <a:rPr lang="ko-KR" altLang="en-US" sz="975">
                <a:latin typeface="Arial" panose="020B0604020202020204" pitchFamily="34" charset="0"/>
              </a:rPr>
              <a:t>과제수행</a:t>
            </a:r>
          </a:p>
          <a:p>
            <a:pPr algn="ctr" eaLnBrk="0" latinLnBrk="0" hangingPunct="0">
              <a:lnSpc>
                <a:spcPct val="80000"/>
              </a:lnSpc>
            </a:pPr>
            <a:r>
              <a:rPr lang="ko-KR" altLang="en-US" sz="975">
                <a:latin typeface="Arial" panose="020B0604020202020204" pitchFamily="34" charset="0"/>
              </a:rPr>
              <a:t>계획수립</a:t>
            </a:r>
          </a:p>
        </p:txBody>
      </p:sp>
      <p:sp>
        <p:nvSpPr>
          <p:cNvPr id="157701" name="Text Box 5">
            <a:extLst>
              <a:ext uri="{FF2B5EF4-FFF2-40B4-BE49-F238E27FC236}">
                <a16:creationId xmlns:a16="http://schemas.microsoft.com/office/drawing/2014/main" id="{9DCD168F-BD84-98F0-E16D-8AB3DA7D8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8099" y="2961691"/>
            <a:ext cx="562372" cy="25280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ko-KR" altLang="en-US" sz="975" dirty="0">
                <a:latin typeface="Arial" panose="020B0604020202020204" pitchFamily="34" charset="0"/>
              </a:rPr>
              <a:t>진행관리</a:t>
            </a:r>
          </a:p>
        </p:txBody>
      </p:sp>
      <p:sp>
        <p:nvSpPr>
          <p:cNvPr id="157703" name="Text Box 7">
            <a:extLst>
              <a:ext uri="{FF2B5EF4-FFF2-40B4-BE49-F238E27FC236}">
                <a16:creationId xmlns:a16="http://schemas.microsoft.com/office/drawing/2014/main" id="{B8F14BE6-5AD5-AD36-E221-1594B0100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394" y="2961691"/>
            <a:ext cx="375344" cy="25280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ko-KR" altLang="en-US" sz="975">
                <a:latin typeface="Arial" panose="020B0604020202020204" pitchFamily="34" charset="0"/>
              </a:rPr>
              <a:t>완료</a:t>
            </a:r>
          </a:p>
        </p:txBody>
      </p:sp>
      <p:sp>
        <p:nvSpPr>
          <p:cNvPr id="157704" name="AutoShape 8">
            <a:extLst>
              <a:ext uri="{FF2B5EF4-FFF2-40B4-BE49-F238E27FC236}">
                <a16:creationId xmlns:a16="http://schemas.microsoft.com/office/drawing/2014/main" id="{5EE6A071-2DDC-BBF4-E534-0EA4F1312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321" y="2894620"/>
            <a:ext cx="571401" cy="388243"/>
          </a:xfrm>
          <a:prstGeom prst="diamond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>
                <a:latin typeface="Arial" panose="020B0604020202020204" pitchFamily="34" charset="0"/>
              </a:rPr>
              <a:t>선정</a:t>
            </a:r>
          </a:p>
        </p:txBody>
      </p:sp>
      <p:sp>
        <p:nvSpPr>
          <p:cNvPr id="157716" name="Text Box 20">
            <a:extLst>
              <a:ext uri="{FF2B5EF4-FFF2-40B4-BE49-F238E27FC236}">
                <a16:creationId xmlns:a16="http://schemas.microsoft.com/office/drawing/2014/main" id="{8E39AAC5-7995-28C5-C376-4CC9139EF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9443" y="5196583"/>
            <a:ext cx="479822" cy="3663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과제</a:t>
            </a:r>
          </a:p>
          <a:p>
            <a:pPr algn="ctr" eaLnBrk="0" latinLnBrk="0" hangingPunct="0">
              <a:lnSpc>
                <a:spcPct val="9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계획서</a:t>
            </a:r>
          </a:p>
        </p:txBody>
      </p:sp>
      <p:sp>
        <p:nvSpPr>
          <p:cNvPr id="157717" name="Text Box 21">
            <a:extLst>
              <a:ext uri="{FF2B5EF4-FFF2-40B4-BE49-F238E27FC236}">
                <a16:creationId xmlns:a16="http://schemas.microsoft.com/office/drawing/2014/main" id="{A2B9A9D3-4A8A-C4BD-1B12-00922D0AB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8880" y="5196583"/>
            <a:ext cx="692646" cy="3663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3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완료</a:t>
            </a:r>
          </a:p>
          <a:p>
            <a:pPr algn="ctr" eaLnBrk="0" latinLnBrk="0" hangingPunct="0"/>
            <a:r>
              <a:rPr lang="en-US" altLang="ko-KR" sz="975" dirty="0">
                <a:latin typeface="Arial" panose="020B0604020202020204" pitchFamily="34" charset="0"/>
              </a:rPr>
              <a:t>(</a:t>
            </a:r>
            <a:r>
              <a:rPr lang="ko-KR" altLang="en-US" sz="975" dirty="0">
                <a:latin typeface="Arial" panose="020B0604020202020204" pitchFamily="34" charset="0"/>
              </a:rPr>
              <a:t>실적입력</a:t>
            </a:r>
            <a:r>
              <a:rPr lang="en-US" altLang="ko-KR" sz="975" dirty="0"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157718" name="AutoShape 22">
            <a:extLst>
              <a:ext uri="{FF2B5EF4-FFF2-40B4-BE49-F238E27FC236}">
                <a16:creationId xmlns:a16="http://schemas.microsoft.com/office/drawing/2014/main" id="{287D52D5-CF8F-1B82-FA37-306DDFE3FBE0}"/>
              </a:ext>
            </a:extLst>
          </p:cNvPr>
          <p:cNvCxnSpPr>
            <a:cxnSpLocks noChangeShapeType="1"/>
            <a:stCxn id="157716" idx="3"/>
            <a:endCxn id="157717" idx="1"/>
          </p:cNvCxnSpPr>
          <p:nvPr/>
        </p:nvCxnSpPr>
        <p:spPr bwMode="auto">
          <a:xfrm>
            <a:off x="2849267" y="5379741"/>
            <a:ext cx="1039614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7719" name="Text Box 23">
            <a:extLst>
              <a:ext uri="{FF2B5EF4-FFF2-40B4-BE49-F238E27FC236}">
                <a16:creationId xmlns:a16="http://schemas.microsoft.com/office/drawing/2014/main" id="{4A78D97F-DB40-3BF5-05D9-45FEAE7C7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5366" y="4059027"/>
            <a:ext cx="681038" cy="27344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과제계획</a:t>
            </a:r>
          </a:p>
        </p:txBody>
      </p:sp>
      <p:sp>
        <p:nvSpPr>
          <p:cNvPr id="157720" name="Text Box 24">
            <a:extLst>
              <a:ext uri="{FF2B5EF4-FFF2-40B4-BE49-F238E27FC236}">
                <a16:creationId xmlns:a16="http://schemas.microsoft.com/office/drawing/2014/main" id="{A9BE1C16-5794-7019-D0EB-402FD4DAF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0417" y="4043548"/>
            <a:ext cx="619125" cy="3095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ko-KR" altLang="en-US" sz="975" dirty="0">
                <a:latin typeface="Arial" panose="020B0604020202020204" pitchFamily="34" charset="0"/>
              </a:rPr>
              <a:t>진행관리</a:t>
            </a:r>
          </a:p>
        </p:txBody>
      </p:sp>
      <p:sp>
        <p:nvSpPr>
          <p:cNvPr id="157722" name="Text Box 26">
            <a:extLst>
              <a:ext uri="{FF2B5EF4-FFF2-40B4-BE49-F238E27FC236}">
                <a16:creationId xmlns:a16="http://schemas.microsoft.com/office/drawing/2014/main" id="{7E6720D1-C258-B81D-DC8D-EE7F0972A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5210" y="4059026"/>
            <a:ext cx="437257" cy="27344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ko-KR" altLang="en-US" sz="975">
                <a:latin typeface="Arial" panose="020B0604020202020204" pitchFamily="34" charset="0"/>
              </a:rPr>
              <a:t>완료</a:t>
            </a:r>
          </a:p>
        </p:txBody>
      </p:sp>
      <p:cxnSp>
        <p:nvCxnSpPr>
          <p:cNvPr id="157724" name="AutoShape 28">
            <a:extLst>
              <a:ext uri="{FF2B5EF4-FFF2-40B4-BE49-F238E27FC236}">
                <a16:creationId xmlns:a16="http://schemas.microsoft.com/office/drawing/2014/main" id="{C853CED1-5789-25FC-4984-74F04E4A68C1}"/>
              </a:ext>
            </a:extLst>
          </p:cNvPr>
          <p:cNvCxnSpPr>
            <a:cxnSpLocks noChangeShapeType="1"/>
            <a:stCxn id="157719" idx="3"/>
            <a:endCxn id="157720" idx="1"/>
          </p:cNvCxnSpPr>
          <p:nvPr/>
        </p:nvCxnSpPr>
        <p:spPr bwMode="auto">
          <a:xfrm>
            <a:off x="2866404" y="4195750"/>
            <a:ext cx="1014013" cy="258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725" name="AutoShape 29">
            <a:extLst>
              <a:ext uri="{FF2B5EF4-FFF2-40B4-BE49-F238E27FC236}">
                <a16:creationId xmlns:a16="http://schemas.microsoft.com/office/drawing/2014/main" id="{6C68A083-68DC-557E-85BD-325E0BBC9343}"/>
              </a:ext>
            </a:extLst>
          </p:cNvPr>
          <p:cNvCxnSpPr>
            <a:cxnSpLocks noChangeShapeType="1"/>
            <a:stCxn id="157720" idx="3"/>
            <a:endCxn id="157722" idx="1"/>
          </p:cNvCxnSpPr>
          <p:nvPr/>
        </p:nvCxnSpPr>
        <p:spPr bwMode="auto">
          <a:xfrm flipV="1">
            <a:off x="4499542" y="4195750"/>
            <a:ext cx="715668" cy="258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7736" name="Line 40">
            <a:extLst>
              <a:ext uri="{FF2B5EF4-FFF2-40B4-BE49-F238E27FC236}">
                <a16:creationId xmlns:a16="http://schemas.microsoft.com/office/drawing/2014/main" id="{82F4E0D3-0C4C-B80B-416B-F48C8797A2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1638" y="3571357"/>
            <a:ext cx="71818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 anchorCtr="1">
            <a:spAutoFit/>
          </a:bodyPr>
          <a:lstStyle/>
          <a:p>
            <a:pPr algn="ctr"/>
            <a:endParaRPr lang="ko-KR" altLang="en-US" sz="1463">
              <a:solidFill>
                <a:srgbClr val="FF0000"/>
              </a:solidFill>
            </a:endParaRPr>
          </a:p>
        </p:txBody>
      </p:sp>
      <p:sp>
        <p:nvSpPr>
          <p:cNvPr id="157737" name="Line 41">
            <a:extLst>
              <a:ext uri="{FF2B5EF4-FFF2-40B4-BE49-F238E27FC236}">
                <a16:creationId xmlns:a16="http://schemas.microsoft.com/office/drawing/2014/main" id="{C60F2690-8D9E-3AC4-7C19-07392EB1C6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2325" y="4774717"/>
            <a:ext cx="71818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 anchorCtr="1">
            <a:spAutoFit/>
          </a:bodyPr>
          <a:lstStyle/>
          <a:p>
            <a:pPr algn="ctr"/>
            <a:endParaRPr lang="ko-KR" altLang="en-US" sz="1463">
              <a:solidFill>
                <a:srgbClr val="FF0000"/>
              </a:solidFill>
            </a:endParaRPr>
          </a:p>
        </p:txBody>
      </p:sp>
      <p:sp>
        <p:nvSpPr>
          <p:cNvPr id="157738" name="Rectangle 42">
            <a:extLst>
              <a:ext uri="{FF2B5EF4-FFF2-40B4-BE49-F238E27FC236}">
                <a16:creationId xmlns:a16="http://schemas.microsoft.com/office/drawing/2014/main" id="{A88AA93A-7024-2697-29BA-72BE271F3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201" y="2843739"/>
            <a:ext cx="724891" cy="269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0" tIns="0" rIns="0" anchor="b" anchorCtr="1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제안과제</a:t>
            </a:r>
            <a:endParaRPr lang="en-US" altLang="ko-KR" sz="1138" b="1" dirty="0"/>
          </a:p>
        </p:txBody>
      </p:sp>
      <p:sp>
        <p:nvSpPr>
          <p:cNvPr id="157739" name="Rectangle 43">
            <a:extLst>
              <a:ext uri="{FF2B5EF4-FFF2-40B4-BE49-F238E27FC236}">
                <a16:creationId xmlns:a16="http://schemas.microsoft.com/office/drawing/2014/main" id="{35FE8CD8-DDBD-DE32-FBF5-64CF3AB1A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02" y="4192911"/>
            <a:ext cx="864836" cy="26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0" tIns="0" rIns="0" anchor="b" anchorCtr="1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수주</a:t>
            </a:r>
            <a:r>
              <a:rPr lang="en-US" altLang="ko-KR" sz="1138" b="1" dirty="0"/>
              <a:t>, </a:t>
            </a:r>
            <a:r>
              <a:rPr lang="ko-KR" altLang="en-US" sz="1138" b="1" dirty="0"/>
              <a:t>지시형</a:t>
            </a:r>
            <a:endParaRPr lang="en-US" altLang="ko-KR" sz="1138" b="1" dirty="0"/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과제</a:t>
            </a:r>
            <a:endParaRPr lang="en-US" altLang="ko-KR" sz="1138" b="1" dirty="0"/>
          </a:p>
        </p:txBody>
      </p:sp>
      <p:sp>
        <p:nvSpPr>
          <p:cNvPr id="157740" name="Rectangle 44">
            <a:extLst>
              <a:ext uri="{FF2B5EF4-FFF2-40B4-BE49-F238E27FC236}">
                <a16:creationId xmlns:a16="http://schemas.microsoft.com/office/drawing/2014/main" id="{5888FEE9-EF93-9909-AD77-B1BC157AF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74" y="5235047"/>
            <a:ext cx="724891" cy="269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0" tIns="0" rIns="0" anchor="b" anchorCtr="1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탐색</a:t>
            </a:r>
            <a:r>
              <a:rPr lang="en-US" altLang="ko-KR" sz="1138" b="1" dirty="0"/>
              <a:t>, F/S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과제</a:t>
            </a:r>
            <a:endParaRPr lang="en-US" altLang="ko-KR" sz="1138" b="1" dirty="0"/>
          </a:p>
        </p:txBody>
      </p:sp>
      <p:cxnSp>
        <p:nvCxnSpPr>
          <p:cNvPr id="157742" name="AutoShape 46">
            <a:extLst>
              <a:ext uri="{FF2B5EF4-FFF2-40B4-BE49-F238E27FC236}">
                <a16:creationId xmlns:a16="http://schemas.microsoft.com/office/drawing/2014/main" id="{80B3665D-FF1E-4072-96F7-A5F7CDD1FF27}"/>
              </a:ext>
            </a:extLst>
          </p:cNvPr>
          <p:cNvCxnSpPr>
            <a:cxnSpLocks noChangeShapeType="1"/>
            <a:stCxn id="157698" idx="3"/>
            <a:endCxn id="157704" idx="1"/>
          </p:cNvCxnSpPr>
          <p:nvPr/>
        </p:nvCxnSpPr>
        <p:spPr bwMode="auto">
          <a:xfrm>
            <a:off x="2634167" y="3084319"/>
            <a:ext cx="479154" cy="442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743" name="AutoShape 47">
            <a:extLst>
              <a:ext uri="{FF2B5EF4-FFF2-40B4-BE49-F238E27FC236}">
                <a16:creationId xmlns:a16="http://schemas.microsoft.com/office/drawing/2014/main" id="{7EDB4965-1388-9011-5392-391E8CD355FC}"/>
              </a:ext>
            </a:extLst>
          </p:cNvPr>
          <p:cNvCxnSpPr>
            <a:cxnSpLocks noChangeShapeType="1"/>
            <a:stCxn id="157704" idx="3"/>
            <a:endCxn id="27" idx="2"/>
          </p:cNvCxnSpPr>
          <p:nvPr/>
        </p:nvCxnSpPr>
        <p:spPr bwMode="auto">
          <a:xfrm flipV="1">
            <a:off x="3684722" y="3085575"/>
            <a:ext cx="492702" cy="31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745" name="AutoShape 49">
            <a:extLst>
              <a:ext uri="{FF2B5EF4-FFF2-40B4-BE49-F238E27FC236}">
                <a16:creationId xmlns:a16="http://schemas.microsoft.com/office/drawing/2014/main" id="{FA24BFCB-400C-2507-F9DE-CD646E5EF0ED}"/>
              </a:ext>
            </a:extLst>
          </p:cNvPr>
          <p:cNvCxnSpPr>
            <a:cxnSpLocks noChangeShapeType="1"/>
            <a:stCxn id="157700" idx="3"/>
            <a:endCxn id="157701" idx="1"/>
          </p:cNvCxnSpPr>
          <p:nvPr/>
        </p:nvCxnSpPr>
        <p:spPr bwMode="auto">
          <a:xfrm>
            <a:off x="6170447" y="3082936"/>
            <a:ext cx="637652" cy="51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746" name="AutoShape 50">
            <a:extLst>
              <a:ext uri="{FF2B5EF4-FFF2-40B4-BE49-F238E27FC236}">
                <a16:creationId xmlns:a16="http://schemas.microsoft.com/office/drawing/2014/main" id="{5627223C-96A1-20C9-EC7B-7FCBA99A167D}"/>
              </a:ext>
            </a:extLst>
          </p:cNvPr>
          <p:cNvCxnSpPr>
            <a:cxnSpLocks noChangeShapeType="1"/>
            <a:stCxn id="157701" idx="3"/>
            <a:endCxn id="157703" idx="1"/>
          </p:cNvCxnSpPr>
          <p:nvPr/>
        </p:nvCxnSpPr>
        <p:spPr bwMode="auto">
          <a:xfrm>
            <a:off x="7370473" y="3088095"/>
            <a:ext cx="55592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749" name="AutoShape 53">
            <a:extLst>
              <a:ext uri="{FF2B5EF4-FFF2-40B4-BE49-F238E27FC236}">
                <a16:creationId xmlns:a16="http://schemas.microsoft.com/office/drawing/2014/main" id="{5D6935B4-E119-E31A-9DE6-736A4AD87036}"/>
              </a:ext>
            </a:extLst>
          </p:cNvPr>
          <p:cNvCxnSpPr>
            <a:cxnSpLocks noChangeShapeType="1"/>
            <a:stCxn id="27" idx="4"/>
            <a:endCxn id="157700" idx="1"/>
          </p:cNvCxnSpPr>
          <p:nvPr/>
        </p:nvCxnSpPr>
        <p:spPr bwMode="auto">
          <a:xfrm flipV="1">
            <a:off x="4902315" y="3082936"/>
            <a:ext cx="625790" cy="263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B0D78C-C8E7-2658-9566-FBFC6F97147E}"/>
              </a:ext>
            </a:extLst>
          </p:cNvPr>
          <p:cNvSpPr txBox="1"/>
          <p:nvPr/>
        </p:nvSpPr>
        <p:spPr>
          <a:xfrm>
            <a:off x="-2719" y="292021"/>
            <a:ext cx="2730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Project</a:t>
            </a:r>
            <a:r>
              <a:rPr lang="en-US" altLang="ko-KR" b="1" dirty="0"/>
              <a:t> </a:t>
            </a:r>
            <a:r>
              <a:rPr lang="ko-KR" altLang="en-US" b="1" dirty="0"/>
              <a:t>유형별 </a:t>
            </a:r>
            <a:r>
              <a:rPr lang="en-US" altLang="ko-KR" sz="2000" b="1" dirty="0"/>
              <a:t>Process</a:t>
            </a:r>
            <a:endParaRPr lang="ko-KR" altLang="en-US" b="1" dirty="0"/>
          </a:p>
        </p:txBody>
      </p:sp>
      <p:sp>
        <p:nvSpPr>
          <p:cNvPr id="3" name="Text Box 23">
            <a:extLst>
              <a:ext uri="{FF2B5EF4-FFF2-40B4-BE49-F238E27FC236}">
                <a16:creationId xmlns:a16="http://schemas.microsoft.com/office/drawing/2014/main" id="{C5AA945A-AF87-B00C-2EF5-251E2072C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864" y="1868725"/>
            <a:ext cx="681038" cy="23050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과제계획</a:t>
            </a:r>
          </a:p>
        </p:txBody>
      </p:sp>
      <p:sp>
        <p:nvSpPr>
          <p:cNvPr id="4" name="Text Box 26">
            <a:extLst>
              <a:ext uri="{FF2B5EF4-FFF2-40B4-BE49-F238E27FC236}">
                <a16:creationId xmlns:a16="http://schemas.microsoft.com/office/drawing/2014/main" id="{1C9326EC-3D53-B856-F751-751573033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9866" y="1862731"/>
            <a:ext cx="437257" cy="24324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ko-KR" altLang="en-US" sz="975">
                <a:latin typeface="Arial" panose="020B0604020202020204" pitchFamily="34" charset="0"/>
              </a:rPr>
              <a:t>완료</a:t>
            </a:r>
          </a:p>
        </p:txBody>
      </p:sp>
      <p:sp>
        <p:nvSpPr>
          <p:cNvPr id="5" name="Rectangle 42">
            <a:extLst>
              <a:ext uri="{FF2B5EF4-FFF2-40B4-BE49-F238E27FC236}">
                <a16:creationId xmlns:a16="http://schemas.microsoft.com/office/drawing/2014/main" id="{924B6FE5-F614-CD4C-8903-386751A46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163" y="1284801"/>
            <a:ext cx="724891" cy="269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0" tIns="0" rIns="0" anchor="b" anchorCtr="1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전략과제</a:t>
            </a:r>
            <a:endParaRPr lang="en-US" altLang="ko-KR" sz="1138" b="1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7CE260B-0AAC-5381-379E-D4DE83DE7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056" y="1095660"/>
            <a:ext cx="624182" cy="3167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975" dirty="0">
                <a:latin typeface="Arial" panose="020B0604020202020204" pitchFamily="34" charset="0"/>
              </a:rPr>
              <a:t>Strategy</a:t>
            </a:r>
            <a:endParaRPr lang="ko-KR" altLang="en-US" sz="975" dirty="0">
              <a:latin typeface="Arial" panose="020B0604020202020204" pitchFamily="34" charset="0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5ECF694-5BB5-21D6-35B1-9A60B2D69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708" y="1093390"/>
            <a:ext cx="1104004" cy="3167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975" dirty="0">
                <a:latin typeface="Arial" panose="020B0604020202020204" pitchFamily="34" charset="0"/>
              </a:rPr>
              <a:t>Product Roadmap</a:t>
            </a:r>
            <a:endParaRPr lang="ko-KR" altLang="en-US" sz="975" dirty="0">
              <a:latin typeface="Arial" panose="020B0604020202020204" pitchFamily="34" charset="0"/>
            </a:endParaRP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7B0EF4D7-5076-7FD2-6ADE-846825843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4952" y="1473117"/>
            <a:ext cx="1308468" cy="3167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975" dirty="0">
                <a:latin typeface="Arial" panose="020B0604020202020204" pitchFamily="34" charset="0"/>
              </a:rPr>
              <a:t>Technology Roadmap</a:t>
            </a:r>
            <a:endParaRPr lang="ko-KR" altLang="en-US" sz="975" dirty="0">
              <a:latin typeface="Arial" panose="020B0604020202020204" pitchFamily="34" charset="0"/>
            </a:endParaRPr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C570BF71-C97C-52E8-C5D1-735C6D590F96}"/>
              </a:ext>
            </a:extLst>
          </p:cNvPr>
          <p:cNvSpPr/>
          <p:nvPr/>
        </p:nvSpPr>
        <p:spPr>
          <a:xfrm>
            <a:off x="5274643" y="1718893"/>
            <a:ext cx="724891" cy="538756"/>
          </a:xfrm>
          <a:prstGeom prst="ca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Project Pool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0" name="Text Box 23">
            <a:extLst>
              <a:ext uri="{FF2B5EF4-FFF2-40B4-BE49-F238E27FC236}">
                <a16:creationId xmlns:a16="http://schemas.microsoft.com/office/drawing/2014/main" id="{E4A9879B-F728-72E7-FFAE-3374B4448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592" y="1871510"/>
            <a:ext cx="681038" cy="23050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진행관리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B9D8E41-654B-2FFF-60B7-38BA13F306F9}"/>
              </a:ext>
            </a:extLst>
          </p:cNvPr>
          <p:cNvCxnSpPr>
            <a:stCxn id="7" idx="2"/>
            <a:endCxn id="8" idx="1"/>
          </p:cNvCxnSpPr>
          <p:nvPr/>
        </p:nvCxnSpPr>
        <p:spPr>
          <a:xfrm rot="16200000" flipH="1">
            <a:off x="3447645" y="1374165"/>
            <a:ext cx="221372" cy="29324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A8C36564-29A5-29D9-B652-05CCB3107EF9}"/>
              </a:ext>
            </a:extLst>
          </p:cNvPr>
          <p:cNvCxnSpPr>
            <a:stCxn id="8" idx="2"/>
            <a:endCxn id="9" idx="2"/>
          </p:cNvCxnSpPr>
          <p:nvPr/>
        </p:nvCxnSpPr>
        <p:spPr>
          <a:xfrm rot="16200000" flipH="1">
            <a:off x="4717692" y="1431320"/>
            <a:ext cx="198444" cy="915457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5CE87F0-A64F-8979-3906-A8E9BFC1899F}"/>
              </a:ext>
            </a:extLst>
          </p:cNvPr>
          <p:cNvCxnSpPr>
            <a:stCxn id="9" idx="4"/>
            <a:endCxn id="3" idx="1"/>
          </p:cNvCxnSpPr>
          <p:nvPr/>
        </p:nvCxnSpPr>
        <p:spPr>
          <a:xfrm flipV="1">
            <a:off x="5999534" y="1983976"/>
            <a:ext cx="339330" cy="4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5D230C-D4DB-6FE8-056C-F70E88AEA60F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7019902" y="1983976"/>
            <a:ext cx="310690" cy="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2268684-A2B0-0484-AA1F-0EEAC901F07A}"/>
              </a:ext>
            </a:extLst>
          </p:cNvPr>
          <p:cNvCxnSpPr>
            <a:stCxn id="10" idx="3"/>
            <a:endCxn id="4" idx="1"/>
          </p:cNvCxnSpPr>
          <p:nvPr/>
        </p:nvCxnSpPr>
        <p:spPr>
          <a:xfrm flipV="1">
            <a:off x="8011630" y="1984355"/>
            <a:ext cx="328236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0D4EF-CD05-02C0-6F1C-8D7D30ADA0D5}"/>
              </a:ext>
            </a:extLst>
          </p:cNvPr>
          <p:cNvCxnSpPr>
            <a:stCxn id="4" idx="3"/>
            <a:endCxn id="8" idx="3"/>
          </p:cNvCxnSpPr>
          <p:nvPr/>
        </p:nvCxnSpPr>
        <p:spPr>
          <a:xfrm flipH="1" flipV="1">
            <a:off x="5013420" y="1631472"/>
            <a:ext cx="3763703" cy="352883"/>
          </a:xfrm>
          <a:prstGeom prst="bentConnector3">
            <a:avLst>
              <a:gd name="adj1" fmla="val -60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F593EE7-0DFA-33D7-8C75-A7CC5D256459}"/>
              </a:ext>
            </a:extLst>
          </p:cNvPr>
          <p:cNvCxnSpPr>
            <a:stCxn id="8" idx="0"/>
            <a:endCxn id="7" idx="3"/>
          </p:cNvCxnSpPr>
          <p:nvPr/>
        </p:nvCxnSpPr>
        <p:spPr>
          <a:xfrm rot="16200000" flipV="1">
            <a:off x="4050763" y="1164694"/>
            <a:ext cx="221372" cy="3954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8F6153A-8415-8126-4DA1-91434ECBF94A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525238" y="1251745"/>
            <a:ext cx="334470" cy="2270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Line 40">
            <a:extLst>
              <a:ext uri="{FF2B5EF4-FFF2-40B4-BE49-F238E27FC236}">
                <a16:creationId xmlns:a16="http://schemas.microsoft.com/office/drawing/2014/main" id="{819AB882-0FA8-95DD-11F8-11345D326E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0747" y="2415227"/>
            <a:ext cx="71818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 anchorCtr="1">
            <a:spAutoFit/>
          </a:bodyPr>
          <a:lstStyle/>
          <a:p>
            <a:pPr algn="ctr"/>
            <a:endParaRPr lang="ko-KR" altLang="en-US" sz="1463">
              <a:solidFill>
                <a:srgbClr val="FF0000"/>
              </a:solidFill>
            </a:endParaRPr>
          </a:p>
        </p:txBody>
      </p:sp>
      <p:sp>
        <p:nvSpPr>
          <p:cNvPr id="27" name="원통형 26">
            <a:extLst>
              <a:ext uri="{FF2B5EF4-FFF2-40B4-BE49-F238E27FC236}">
                <a16:creationId xmlns:a16="http://schemas.microsoft.com/office/drawing/2014/main" id="{8A6E2FB6-31B9-4223-D735-148A5351032E}"/>
              </a:ext>
            </a:extLst>
          </p:cNvPr>
          <p:cNvSpPr/>
          <p:nvPr/>
        </p:nvSpPr>
        <p:spPr>
          <a:xfrm>
            <a:off x="4177424" y="2816197"/>
            <a:ext cx="724891" cy="538756"/>
          </a:xfrm>
          <a:prstGeom prst="ca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제안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Pool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BF70517-DD6D-144F-2D82-32EF9DC49702}"/>
              </a:ext>
            </a:extLst>
          </p:cNvPr>
          <p:cNvCxnSpPr/>
          <p:nvPr/>
        </p:nvCxnSpPr>
        <p:spPr>
          <a:xfrm>
            <a:off x="544974" y="6073545"/>
            <a:ext cx="756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3AA987-6B95-388F-1331-F9A8F70BC4C1}"/>
              </a:ext>
            </a:extLst>
          </p:cNvPr>
          <p:cNvSpPr txBox="1"/>
          <p:nvPr/>
        </p:nvSpPr>
        <p:spPr>
          <a:xfrm>
            <a:off x="8439904" y="35414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</a:t>
            </a:r>
            <a:r>
              <a:rPr lang="en-US" altLang="ko-KR" sz="1600" b="1" dirty="0"/>
              <a:t>Review</a:t>
            </a:r>
            <a:endParaRPr lang="ko-KR" altLang="en-US" sz="1600" b="1" dirty="0"/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33EC171E-3F36-B932-ED90-1FE09EC9AE41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900" smtClean="0">
                <a:solidFill>
                  <a:srgbClr val="000000"/>
                </a:solidFill>
              </a:rPr>
              <a:pPr/>
              <a:t>8</a:t>
            </a:fld>
            <a:endParaRPr lang="en-US" altLang="ko-KR" sz="9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CD50F-5E6D-6C6B-969E-3AB874B8C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D671E9-CA4C-5ED9-CE4A-FCA84BE55B8E}"/>
              </a:ext>
            </a:extLst>
          </p:cNvPr>
          <p:cNvSpPr txBox="1"/>
          <p:nvPr/>
        </p:nvSpPr>
        <p:spPr>
          <a:xfrm>
            <a:off x="9885" y="286802"/>
            <a:ext cx="1546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Project </a:t>
            </a:r>
            <a:r>
              <a:rPr lang="ko-KR" altLang="en-US" b="1" dirty="0"/>
              <a:t>유형</a:t>
            </a:r>
            <a:endParaRPr lang="ko-KR" altLang="en-US" sz="2000" b="1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3966707-1DC4-F431-ECAE-60731CD8272A}"/>
              </a:ext>
            </a:extLst>
          </p:cNvPr>
          <p:cNvGrpSpPr/>
          <p:nvPr/>
        </p:nvGrpSpPr>
        <p:grpSpPr>
          <a:xfrm>
            <a:off x="462012" y="1299411"/>
            <a:ext cx="8970745" cy="4806727"/>
            <a:chOff x="742753" y="1636544"/>
            <a:chExt cx="8288952" cy="4148568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6359C39-0F0E-6E69-269B-94ED42230EA3}"/>
                </a:ext>
              </a:extLst>
            </p:cNvPr>
            <p:cNvSpPr/>
            <p:nvPr/>
          </p:nvSpPr>
          <p:spPr>
            <a:xfrm>
              <a:off x="7611839" y="1644518"/>
              <a:ext cx="1392472" cy="3302867"/>
            </a:xfrm>
            <a:prstGeom prst="roundRect">
              <a:avLst>
                <a:gd name="adj" fmla="val 720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8E9B853-EE92-C50C-3AF1-D4FADB1D9A3E}"/>
                </a:ext>
              </a:extLst>
            </p:cNvPr>
            <p:cNvSpPr/>
            <p:nvPr/>
          </p:nvSpPr>
          <p:spPr>
            <a:xfrm>
              <a:off x="5078070" y="1636544"/>
              <a:ext cx="1426142" cy="3302867"/>
            </a:xfrm>
            <a:prstGeom prst="roundRect">
              <a:avLst>
                <a:gd name="adj" fmla="val 720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1AD5F4A4-F0BF-8265-7E65-09E4117DB565}"/>
                </a:ext>
              </a:extLst>
            </p:cNvPr>
            <p:cNvSpPr/>
            <p:nvPr/>
          </p:nvSpPr>
          <p:spPr>
            <a:xfrm>
              <a:off x="3417172" y="1644518"/>
              <a:ext cx="1367366" cy="3302867"/>
            </a:xfrm>
            <a:prstGeom prst="roundRect">
              <a:avLst>
                <a:gd name="adj" fmla="val 720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C4D5837-B488-707B-C7FC-6DB8C71BD469}"/>
                </a:ext>
              </a:extLst>
            </p:cNvPr>
            <p:cNvSpPr/>
            <p:nvPr/>
          </p:nvSpPr>
          <p:spPr>
            <a:xfrm>
              <a:off x="1780381" y="1644518"/>
              <a:ext cx="1525054" cy="3302867"/>
            </a:xfrm>
            <a:prstGeom prst="roundRect">
              <a:avLst>
                <a:gd name="adj" fmla="val 720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2F4301D-AA72-2E10-9853-8D2291EA55FF}"/>
                </a:ext>
              </a:extLst>
            </p:cNvPr>
            <p:cNvSpPr txBox="1"/>
            <p:nvPr/>
          </p:nvSpPr>
          <p:spPr>
            <a:xfrm>
              <a:off x="2027936" y="1730422"/>
              <a:ext cx="1035636" cy="252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>
                  <a:solidFill>
                    <a:srgbClr val="002060"/>
                  </a:solidFill>
                  <a:latin typeface="+mj-ea"/>
                  <a:ea typeface="+mj-ea"/>
                </a:rPr>
                <a:t>중</a:t>
              </a:r>
              <a:r>
                <a:rPr lang="en-US" altLang="ko-KR" sz="1300" b="1" dirty="0">
                  <a:solidFill>
                    <a:srgbClr val="002060"/>
                  </a:solidFill>
                  <a:latin typeface="+mj-ea"/>
                  <a:ea typeface="+mj-ea"/>
                </a:rPr>
                <a:t>.</a:t>
              </a:r>
              <a:r>
                <a:rPr lang="ko-KR" altLang="en-US" sz="1300" b="1" dirty="0">
                  <a:solidFill>
                    <a:srgbClr val="002060"/>
                  </a:solidFill>
                  <a:latin typeface="+mj-ea"/>
                  <a:ea typeface="+mj-ea"/>
                </a:rPr>
                <a:t>대형 과제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E7F957-D313-4F2F-89E9-56FA89BA753B}"/>
                </a:ext>
              </a:extLst>
            </p:cNvPr>
            <p:cNvSpPr txBox="1"/>
            <p:nvPr/>
          </p:nvSpPr>
          <p:spPr>
            <a:xfrm>
              <a:off x="2092688" y="2076930"/>
              <a:ext cx="9396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장기간</a:t>
              </a:r>
              <a:r>
                <a:rPr lang="en-US" altLang="ko-KR" sz="1100" b="1" dirty="0">
                  <a:latin typeface="+mj-ea"/>
                  <a:ea typeface="+mj-ea"/>
                </a:rPr>
                <a:t> </a:t>
              </a:r>
            </a:p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다수 연구원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398AD7-2950-6C30-2909-24289A961F8A}"/>
                </a:ext>
              </a:extLst>
            </p:cNvPr>
            <p:cNvSpPr txBox="1"/>
            <p:nvPr/>
          </p:nvSpPr>
          <p:spPr>
            <a:xfrm>
              <a:off x="3585408" y="1712692"/>
              <a:ext cx="940840" cy="252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>
                  <a:solidFill>
                    <a:srgbClr val="002060"/>
                  </a:solidFill>
                  <a:latin typeface="+mj-ea"/>
                  <a:ea typeface="+mj-ea"/>
                </a:rPr>
                <a:t>소규모과제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EADBB1-1015-EAF1-7915-D8A961F6BFC0}"/>
                </a:ext>
              </a:extLst>
            </p:cNvPr>
            <p:cNvSpPr txBox="1"/>
            <p:nvPr/>
          </p:nvSpPr>
          <p:spPr>
            <a:xfrm>
              <a:off x="3597154" y="2059200"/>
              <a:ext cx="9509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비교적 단기</a:t>
              </a:r>
              <a:endParaRPr lang="en-US" altLang="ko-KR" sz="110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소수 연구원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55D52E-C731-1527-739C-AB91518C3630}"/>
                </a:ext>
              </a:extLst>
            </p:cNvPr>
            <p:cNvSpPr txBox="1"/>
            <p:nvPr/>
          </p:nvSpPr>
          <p:spPr>
            <a:xfrm>
              <a:off x="5183117" y="1726964"/>
              <a:ext cx="1189677" cy="252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>
                  <a:solidFill>
                    <a:srgbClr val="002060"/>
                  </a:solidFill>
                  <a:latin typeface="+mj-ea"/>
                  <a:ea typeface="+mj-ea"/>
                </a:rPr>
                <a:t>수탁</a:t>
              </a:r>
              <a:r>
                <a:rPr lang="en-US" altLang="ko-KR" sz="1300" b="1" dirty="0">
                  <a:solidFill>
                    <a:srgbClr val="002060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b="1" dirty="0">
                  <a:solidFill>
                    <a:srgbClr val="002060"/>
                  </a:solidFill>
                  <a:latin typeface="+mj-ea"/>
                  <a:ea typeface="+mj-ea"/>
                </a:rPr>
                <a:t>정부과제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AAC243-B3A3-D25D-7CE8-A8DA4899DE6F}"/>
                </a:ext>
              </a:extLst>
            </p:cNvPr>
            <p:cNvSpPr txBox="1"/>
            <p:nvPr/>
          </p:nvSpPr>
          <p:spPr>
            <a:xfrm>
              <a:off x="5324891" y="2073472"/>
              <a:ext cx="9396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중</a:t>
              </a:r>
              <a:r>
                <a:rPr lang="en-US" altLang="ko-KR" sz="1100" b="1" dirty="0">
                  <a:latin typeface="+mj-ea"/>
                  <a:ea typeface="+mj-ea"/>
                </a:rPr>
                <a:t>.</a:t>
              </a:r>
              <a:r>
                <a:rPr lang="ko-KR" altLang="en-US" sz="1100" b="1" dirty="0">
                  <a:latin typeface="+mj-ea"/>
                  <a:ea typeface="+mj-ea"/>
                </a:rPr>
                <a:t>장기</a:t>
              </a:r>
              <a:endParaRPr lang="en-US" altLang="ko-KR" sz="110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소수 연구원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1878F7-DF12-820C-DD98-CA0F3B98016B}"/>
                </a:ext>
              </a:extLst>
            </p:cNvPr>
            <p:cNvSpPr txBox="1"/>
            <p:nvPr/>
          </p:nvSpPr>
          <p:spPr>
            <a:xfrm>
              <a:off x="7784002" y="1726972"/>
              <a:ext cx="1003346" cy="252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b="1" dirty="0">
                  <a:solidFill>
                    <a:srgbClr val="002060"/>
                  </a:solidFill>
                  <a:latin typeface="+mj-ea"/>
                  <a:ea typeface="+mj-ea"/>
                </a:rPr>
                <a:t>Task</a:t>
              </a:r>
              <a:r>
                <a:rPr lang="ko-KR" altLang="en-US" sz="1300" b="1" dirty="0">
                  <a:solidFill>
                    <a:srgbClr val="002060"/>
                  </a:solidFill>
                  <a:latin typeface="+mj-ea"/>
                  <a:ea typeface="+mj-ea"/>
                </a:rPr>
                <a:t>형 과제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32F7BC-0143-8351-D305-2954121E8922}"/>
                </a:ext>
              </a:extLst>
            </p:cNvPr>
            <p:cNvSpPr txBox="1"/>
            <p:nvPr/>
          </p:nvSpPr>
          <p:spPr>
            <a:xfrm>
              <a:off x="7832608" y="2073480"/>
              <a:ext cx="9396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단기</a:t>
              </a:r>
              <a:endParaRPr lang="en-US" altLang="ko-KR" sz="110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소수 연구원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72F504-611D-B22E-79C8-A97CF5F46716}"/>
                </a:ext>
              </a:extLst>
            </p:cNvPr>
            <p:cNvSpPr txBox="1"/>
            <p:nvPr/>
          </p:nvSpPr>
          <p:spPr>
            <a:xfrm>
              <a:off x="1987925" y="2776752"/>
              <a:ext cx="1090362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마일스톤 일정</a:t>
              </a:r>
              <a:endParaRPr lang="en-US" altLang="ko-KR" sz="1100" b="1" dirty="0">
                <a:latin typeface="+mj-ea"/>
                <a:ea typeface="+mj-ea"/>
              </a:endParaRPr>
            </a:p>
            <a:p>
              <a:pPr algn="ctr"/>
              <a:r>
                <a:rPr lang="en-US" altLang="ko-KR" sz="1100" b="1" dirty="0">
                  <a:latin typeface="+mj-ea"/>
                  <a:ea typeface="+mj-ea"/>
                </a:rPr>
                <a:t>Bar-chart</a:t>
              </a:r>
              <a:r>
                <a:rPr lang="ko-KR" altLang="en-US" sz="1100" b="1" dirty="0">
                  <a:latin typeface="+mj-ea"/>
                  <a:ea typeface="+mj-ea"/>
                </a:rPr>
                <a:t>일정</a:t>
              </a:r>
              <a:endParaRPr lang="en-US" altLang="ko-KR" sz="1100" b="1" dirty="0">
                <a:latin typeface="+mj-ea"/>
                <a:ea typeface="+mj-ea"/>
              </a:endParaRPr>
            </a:p>
            <a:p>
              <a:pPr algn="ctr"/>
              <a:r>
                <a:rPr lang="en-US" altLang="ko-KR" sz="1100" b="1" dirty="0">
                  <a:latin typeface="+mj-ea"/>
                  <a:ea typeface="+mj-ea"/>
                </a:rPr>
                <a:t>PERT/CPM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66E99E-25B0-0F05-B812-F95154BEE1ED}"/>
                </a:ext>
              </a:extLst>
            </p:cNvPr>
            <p:cNvSpPr txBox="1"/>
            <p:nvPr/>
          </p:nvSpPr>
          <p:spPr>
            <a:xfrm>
              <a:off x="3579608" y="2838582"/>
              <a:ext cx="10903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마일스톤 일정</a:t>
              </a:r>
              <a:endParaRPr lang="en-US" altLang="ko-KR" sz="1100" b="1" dirty="0">
                <a:latin typeface="+mj-ea"/>
                <a:ea typeface="+mj-ea"/>
              </a:endParaRPr>
            </a:p>
            <a:p>
              <a:pPr algn="ctr"/>
              <a:r>
                <a:rPr lang="en-US" altLang="ko-KR" sz="1100" b="1" dirty="0">
                  <a:latin typeface="+mj-ea"/>
                  <a:ea typeface="+mj-ea"/>
                </a:rPr>
                <a:t>Task</a:t>
              </a:r>
              <a:r>
                <a:rPr lang="ko-KR" altLang="en-US" sz="1100" b="1" dirty="0">
                  <a:latin typeface="+mj-ea"/>
                  <a:ea typeface="+mj-ea"/>
                </a:rPr>
                <a:t>관리</a:t>
              </a:r>
              <a:endParaRPr lang="en-US" altLang="ko-KR" sz="1100" b="1" dirty="0"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49F30F-EB91-1B32-1F38-737EF76EF434}"/>
                </a:ext>
              </a:extLst>
            </p:cNvPr>
            <p:cNvSpPr txBox="1"/>
            <p:nvPr/>
          </p:nvSpPr>
          <p:spPr>
            <a:xfrm>
              <a:off x="5216913" y="2856874"/>
              <a:ext cx="113845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+mj-ea"/>
                  <a:ea typeface="+mj-ea"/>
                </a:rPr>
                <a:t>Bar-chart </a:t>
              </a:r>
              <a:r>
                <a:rPr lang="ko-KR" altLang="en-US" sz="1100" b="1" dirty="0">
                  <a:latin typeface="+mj-ea"/>
                  <a:ea typeface="+mj-ea"/>
                </a:rPr>
                <a:t>일정</a:t>
              </a:r>
              <a:endParaRPr lang="en-US" altLang="ko-KR" sz="1100" b="1" dirty="0">
                <a:latin typeface="+mj-ea"/>
                <a:ea typeface="+mj-ea"/>
              </a:endParaRPr>
            </a:p>
            <a:p>
              <a:pPr algn="ctr"/>
              <a:r>
                <a:rPr lang="en-US" altLang="ko-KR" sz="1100" b="1" dirty="0">
                  <a:latin typeface="+mj-ea"/>
                  <a:ea typeface="+mj-ea"/>
                </a:rPr>
                <a:t>(Hierarchy)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5D3EBE-A537-ADE9-9D4E-F8098503E009}"/>
                </a:ext>
              </a:extLst>
            </p:cNvPr>
            <p:cNvSpPr txBox="1"/>
            <p:nvPr/>
          </p:nvSpPr>
          <p:spPr>
            <a:xfrm>
              <a:off x="7757636" y="2940701"/>
              <a:ext cx="11176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착수일</a:t>
              </a:r>
              <a:r>
                <a:rPr lang="en-US" altLang="ko-KR" sz="1100" b="1" dirty="0">
                  <a:latin typeface="+mj-ea"/>
                  <a:ea typeface="+mj-ea"/>
                </a:rPr>
                <a:t>, </a:t>
              </a:r>
              <a:r>
                <a:rPr lang="ko-KR" altLang="en-US" sz="1100" b="1" dirty="0">
                  <a:latin typeface="+mj-ea"/>
                  <a:ea typeface="+mj-ea"/>
                </a:rPr>
                <a:t>종료일</a:t>
              </a:r>
              <a:endParaRPr lang="en-US" altLang="ko-KR" sz="1100" b="1" dirty="0"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E25158-E280-8797-4E07-8EA1F023F0BC}"/>
                </a:ext>
              </a:extLst>
            </p:cNvPr>
            <p:cNvSpPr txBox="1"/>
            <p:nvPr/>
          </p:nvSpPr>
          <p:spPr>
            <a:xfrm>
              <a:off x="1935969" y="3675360"/>
              <a:ext cx="11176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비목별</a:t>
              </a:r>
              <a:r>
                <a:rPr lang="en-US" altLang="ko-KR" sz="1100" b="1" dirty="0">
                  <a:latin typeface="+mj-ea"/>
                  <a:ea typeface="+mj-ea"/>
                </a:rPr>
                <a:t>, </a:t>
              </a:r>
              <a:r>
                <a:rPr lang="ko-KR" altLang="en-US" sz="1100" b="1" dirty="0">
                  <a:latin typeface="+mj-ea"/>
                  <a:ea typeface="+mj-ea"/>
                </a:rPr>
                <a:t>기간별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C96880-648C-2B0C-4797-977C0F29658D}"/>
                </a:ext>
              </a:extLst>
            </p:cNvPr>
            <p:cNvSpPr txBox="1"/>
            <p:nvPr/>
          </p:nvSpPr>
          <p:spPr>
            <a:xfrm>
              <a:off x="5509501" y="3668043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비목별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6D6BB1-29DE-92DA-AF1C-60FC728E985F}"/>
                </a:ext>
              </a:extLst>
            </p:cNvPr>
            <p:cNvSpPr txBox="1"/>
            <p:nvPr/>
          </p:nvSpPr>
          <p:spPr>
            <a:xfrm>
              <a:off x="1782734" y="4263551"/>
              <a:ext cx="15167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참여기간</a:t>
              </a:r>
              <a:r>
                <a:rPr lang="en-US" altLang="ko-KR" sz="1100" b="1" dirty="0">
                  <a:latin typeface="+mj-ea"/>
                  <a:ea typeface="+mj-ea"/>
                </a:rPr>
                <a:t>, </a:t>
              </a:r>
              <a:r>
                <a:rPr lang="ko-KR" altLang="en-US" sz="1100" b="1" dirty="0">
                  <a:latin typeface="+mj-ea"/>
                  <a:ea typeface="+mj-ea"/>
                </a:rPr>
                <a:t>투입</a:t>
              </a:r>
              <a:r>
                <a:rPr lang="en-US" altLang="ko-KR" sz="1100" b="1" dirty="0">
                  <a:latin typeface="+mj-ea"/>
                  <a:ea typeface="+mj-ea"/>
                </a:rPr>
                <a:t>MH</a:t>
              </a:r>
            </a:p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담당업무 </a:t>
              </a:r>
              <a:r>
                <a:rPr lang="en-US" altLang="ko-KR" sz="1100" b="1" dirty="0">
                  <a:latin typeface="+mj-ea"/>
                  <a:ea typeface="+mj-ea"/>
                </a:rPr>
                <a:t>by</a:t>
              </a:r>
              <a:r>
                <a:rPr lang="ko-KR" altLang="en-US" sz="1100" b="1" dirty="0">
                  <a:latin typeface="+mj-ea"/>
                  <a:ea typeface="+mj-ea"/>
                </a:rPr>
                <a:t> </a:t>
              </a:r>
              <a:r>
                <a:rPr lang="en-US" altLang="ko-KR" sz="1100" b="1" dirty="0">
                  <a:latin typeface="+mj-ea"/>
                  <a:ea typeface="+mj-ea"/>
                </a:rPr>
                <a:t>Activity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74D62B-6818-60F8-2ABC-72B3F2391616}"/>
                </a:ext>
              </a:extLst>
            </p:cNvPr>
            <p:cNvSpPr txBox="1"/>
            <p:nvPr/>
          </p:nvSpPr>
          <p:spPr>
            <a:xfrm>
              <a:off x="3712909" y="4366444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참여여부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7544D9-8FD3-BDC4-D01D-2E17EFB00BAF}"/>
                </a:ext>
              </a:extLst>
            </p:cNvPr>
            <p:cNvSpPr txBox="1"/>
            <p:nvPr/>
          </p:nvSpPr>
          <p:spPr>
            <a:xfrm>
              <a:off x="5143207" y="4359368"/>
              <a:ext cx="12586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참여기간</a:t>
              </a:r>
              <a:r>
                <a:rPr lang="en-US" altLang="ko-KR" sz="1100" b="1" dirty="0">
                  <a:latin typeface="+mj-ea"/>
                  <a:ea typeface="+mj-ea"/>
                </a:rPr>
                <a:t>, </a:t>
              </a:r>
              <a:r>
                <a:rPr lang="ko-KR" altLang="en-US" sz="1100" b="1" dirty="0">
                  <a:latin typeface="+mj-ea"/>
                  <a:ea typeface="+mj-ea"/>
                </a:rPr>
                <a:t>참여율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341D23-75F4-9CB1-273E-37CDC25BA208}"/>
                </a:ext>
              </a:extLst>
            </p:cNvPr>
            <p:cNvSpPr txBox="1"/>
            <p:nvPr/>
          </p:nvSpPr>
          <p:spPr>
            <a:xfrm>
              <a:off x="8008107" y="4352445"/>
              <a:ext cx="6078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담당자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61561D-6A14-2B12-D14D-6B486C2E775F}"/>
                </a:ext>
              </a:extLst>
            </p:cNvPr>
            <p:cNvSpPr txBox="1"/>
            <p:nvPr/>
          </p:nvSpPr>
          <p:spPr>
            <a:xfrm>
              <a:off x="2776822" y="5459061"/>
              <a:ext cx="5184398" cy="270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latin typeface="+mj-ea"/>
                  <a:ea typeface="+mj-ea"/>
                </a:rPr>
                <a:t>연구성과</a:t>
              </a:r>
              <a:r>
                <a:rPr lang="en-US" altLang="ko-KR" sz="1100" b="1" dirty="0">
                  <a:latin typeface="+mj-ea"/>
                  <a:ea typeface="+mj-ea"/>
                </a:rPr>
                <a:t>, </a:t>
              </a:r>
              <a:r>
                <a:rPr lang="ko-KR" altLang="en-US" sz="1100" b="1" dirty="0">
                  <a:latin typeface="+mj-ea"/>
                  <a:ea typeface="+mj-ea"/>
                </a:rPr>
                <a:t>보고서</a:t>
              </a:r>
              <a:r>
                <a:rPr lang="en-US" altLang="ko-KR" sz="1100" b="1" dirty="0">
                  <a:latin typeface="+mj-ea"/>
                  <a:ea typeface="+mj-ea"/>
                </a:rPr>
                <a:t>,  </a:t>
              </a:r>
              <a:r>
                <a:rPr lang="ko-KR" altLang="en-US" sz="1100" b="1" dirty="0">
                  <a:latin typeface="+mj-ea"/>
                  <a:ea typeface="+mj-ea"/>
                </a:rPr>
                <a:t>연구문서</a:t>
              </a:r>
              <a:r>
                <a:rPr lang="en-US" altLang="ko-KR" sz="1100" b="1" dirty="0">
                  <a:latin typeface="+mj-ea"/>
                  <a:ea typeface="+mj-ea"/>
                </a:rPr>
                <a:t>,  </a:t>
              </a:r>
              <a:r>
                <a:rPr lang="ko-KR" altLang="en-US" sz="1100" b="1" dirty="0">
                  <a:latin typeface="+mj-ea"/>
                  <a:ea typeface="+mj-ea"/>
                </a:rPr>
                <a:t>논문</a:t>
              </a:r>
              <a:r>
                <a:rPr lang="en-US" altLang="ko-KR" sz="1100" b="1" dirty="0">
                  <a:latin typeface="+mj-ea"/>
                  <a:ea typeface="+mj-ea"/>
                </a:rPr>
                <a:t>,  </a:t>
              </a:r>
              <a:r>
                <a:rPr lang="ko-KR" altLang="en-US" sz="1100" b="1" dirty="0">
                  <a:latin typeface="+mj-ea"/>
                  <a:ea typeface="+mj-ea"/>
                </a:rPr>
                <a:t>지재권</a:t>
              </a:r>
              <a:r>
                <a:rPr lang="en-US" altLang="ko-KR" sz="1100" b="1" dirty="0">
                  <a:latin typeface="+mj-ea"/>
                  <a:ea typeface="+mj-ea"/>
                </a:rPr>
                <a:t>, ..</a:t>
              </a:r>
              <a:r>
                <a:rPr lang="ko-KR" altLang="en-US" sz="1100" b="1" dirty="0">
                  <a:latin typeface="+mj-ea"/>
                  <a:ea typeface="+mj-ea"/>
                </a:rPr>
                <a:t>  </a:t>
              </a:r>
              <a:r>
                <a:rPr lang="en-US" altLang="ko-KR" sz="1100" b="1" dirty="0">
                  <a:latin typeface="+mj-ea"/>
                  <a:ea typeface="+mj-ea"/>
                </a:rPr>
                <a:t>by Project, Milestone, Activity, Task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9BB67BF-4D38-3D91-7260-CFEC98EF33B9}"/>
                </a:ext>
              </a:extLst>
            </p:cNvPr>
            <p:cNvSpPr txBox="1"/>
            <p:nvPr/>
          </p:nvSpPr>
          <p:spPr>
            <a:xfrm>
              <a:off x="826283" y="5053385"/>
              <a:ext cx="931953" cy="664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j-ea"/>
                  <a:ea typeface="+mj-ea"/>
                </a:rPr>
                <a:t>정성적 정보</a:t>
              </a:r>
              <a:endParaRPr lang="en-US" altLang="ko-KR" sz="1200" b="1" dirty="0">
                <a:latin typeface="+mj-ea"/>
                <a:ea typeface="+mj-ea"/>
              </a:endParaRPr>
            </a:p>
            <a:p>
              <a:pPr algn="ctr"/>
              <a:endParaRPr lang="en-US" altLang="ko-KR" sz="200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1200" b="1" dirty="0">
                  <a:latin typeface="+mj-ea"/>
                  <a:ea typeface="+mj-ea"/>
                </a:rPr>
                <a:t>산출물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291264-4966-3B7B-AAC1-3F66CCAF8648}"/>
                </a:ext>
              </a:extLst>
            </p:cNvPr>
            <p:cNvSpPr txBox="1"/>
            <p:nvPr/>
          </p:nvSpPr>
          <p:spPr>
            <a:xfrm>
              <a:off x="958935" y="2929161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j-ea"/>
                  <a:ea typeface="+mj-ea"/>
                </a:rPr>
                <a:t>일정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1AAE31-1E63-5D9D-B321-E0F736B5CB58}"/>
                </a:ext>
              </a:extLst>
            </p:cNvPr>
            <p:cNvSpPr txBox="1"/>
            <p:nvPr/>
          </p:nvSpPr>
          <p:spPr>
            <a:xfrm>
              <a:off x="964517" y="3648793"/>
              <a:ext cx="492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j-ea"/>
                  <a:ea typeface="+mj-ea"/>
                </a:rPr>
                <a:t>예산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3CD4F4-32CB-B3D5-3B8E-7CBF92CE1B62}"/>
                </a:ext>
              </a:extLst>
            </p:cNvPr>
            <p:cNvSpPr txBox="1"/>
            <p:nvPr/>
          </p:nvSpPr>
          <p:spPr>
            <a:xfrm>
              <a:off x="893679" y="4275445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j-ea"/>
                  <a:ea typeface="+mj-ea"/>
                </a:rPr>
                <a:t>연구원</a:t>
              </a:r>
              <a:endParaRPr lang="en-US" altLang="ko-KR" sz="1200" b="1" dirty="0">
                <a:latin typeface="+mj-ea"/>
                <a:ea typeface="+mj-ea"/>
              </a:endParaRPr>
            </a:p>
            <a:p>
              <a:pPr algn="ctr"/>
              <a:r>
                <a:rPr lang="en-US" altLang="ko-KR" sz="1200" b="1" dirty="0">
                  <a:latin typeface="+mj-ea"/>
                  <a:ea typeface="+mj-ea"/>
                </a:rPr>
                <a:t>(</a:t>
              </a:r>
              <a:r>
                <a:rPr lang="ko-KR" altLang="en-US" sz="1200" b="1" dirty="0">
                  <a:latin typeface="+mj-ea"/>
                  <a:ea typeface="+mj-ea"/>
                </a:rPr>
                <a:t>이력</a:t>
              </a:r>
              <a:r>
                <a:rPr lang="en-US" altLang="ko-KR" sz="1200" b="1" dirty="0">
                  <a:latin typeface="+mj-ea"/>
                  <a:ea typeface="+mj-ea"/>
                </a:rPr>
                <a:t>)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91BCB30-162D-8AE0-350F-87D319A5847D}"/>
                </a:ext>
              </a:extLst>
            </p:cNvPr>
            <p:cNvSpPr/>
            <p:nvPr/>
          </p:nvSpPr>
          <p:spPr>
            <a:xfrm>
              <a:off x="1832491" y="2719098"/>
              <a:ext cx="1430489" cy="65781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5927C919-5F45-6033-E0B8-39B26DBDB69B}"/>
                </a:ext>
              </a:extLst>
            </p:cNvPr>
            <p:cNvSpPr/>
            <p:nvPr/>
          </p:nvSpPr>
          <p:spPr>
            <a:xfrm>
              <a:off x="3504557" y="2719097"/>
              <a:ext cx="1165413" cy="65781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47FB34F-1E3A-1576-E706-5EB05335E108}"/>
                </a:ext>
              </a:extLst>
            </p:cNvPr>
            <p:cNvSpPr/>
            <p:nvPr/>
          </p:nvSpPr>
          <p:spPr>
            <a:xfrm>
              <a:off x="5152299" y="2719097"/>
              <a:ext cx="1279990" cy="65781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C3E7782-1BE7-14F1-313F-A1ADAE2B94A0}"/>
                </a:ext>
              </a:extLst>
            </p:cNvPr>
            <p:cNvSpPr/>
            <p:nvPr/>
          </p:nvSpPr>
          <p:spPr>
            <a:xfrm>
              <a:off x="7719029" y="2719096"/>
              <a:ext cx="1165970" cy="65781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7705857-BC25-1E79-EB71-ADDA684C2350}"/>
                </a:ext>
              </a:extLst>
            </p:cNvPr>
            <p:cNvSpPr/>
            <p:nvPr/>
          </p:nvSpPr>
          <p:spPr>
            <a:xfrm>
              <a:off x="1832477" y="3626496"/>
              <a:ext cx="1430489" cy="32972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BE0C896-7D8C-5FC0-346A-CB56CEDEFFE3}"/>
                </a:ext>
              </a:extLst>
            </p:cNvPr>
            <p:cNvSpPr/>
            <p:nvPr/>
          </p:nvSpPr>
          <p:spPr>
            <a:xfrm>
              <a:off x="5152298" y="3607246"/>
              <a:ext cx="1279990" cy="32972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3CB9C10-E7E5-6DEF-E5DA-AC1409E9D2C6}"/>
                </a:ext>
              </a:extLst>
            </p:cNvPr>
            <p:cNvSpPr/>
            <p:nvPr/>
          </p:nvSpPr>
          <p:spPr>
            <a:xfrm>
              <a:off x="1832477" y="4150085"/>
              <a:ext cx="1430489" cy="65781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2C0CB04C-11B7-C8FB-81B2-C51DFD27BBF3}"/>
                </a:ext>
              </a:extLst>
            </p:cNvPr>
            <p:cNvSpPr/>
            <p:nvPr/>
          </p:nvSpPr>
          <p:spPr>
            <a:xfrm>
              <a:off x="3496107" y="4150085"/>
              <a:ext cx="1165413" cy="65781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F535F71-BACB-2536-79D7-367DA2E85804}"/>
                </a:ext>
              </a:extLst>
            </p:cNvPr>
            <p:cNvSpPr/>
            <p:nvPr/>
          </p:nvSpPr>
          <p:spPr>
            <a:xfrm>
              <a:off x="5137354" y="4150084"/>
              <a:ext cx="1279990" cy="65781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FBDC63B4-F27F-7CEE-9CC6-AAF135D015DD}"/>
                </a:ext>
              </a:extLst>
            </p:cNvPr>
            <p:cNvSpPr/>
            <p:nvPr/>
          </p:nvSpPr>
          <p:spPr>
            <a:xfrm>
              <a:off x="7719028" y="4150084"/>
              <a:ext cx="1165970" cy="65781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57BF1591-A5C0-3346-9233-368A170E8537}"/>
                </a:ext>
              </a:extLst>
            </p:cNvPr>
            <p:cNvSpPr/>
            <p:nvPr/>
          </p:nvSpPr>
          <p:spPr>
            <a:xfrm>
              <a:off x="1823616" y="5016088"/>
              <a:ext cx="7193641" cy="293443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1B5B7BF4-45CA-A3AD-BA0B-6742B60E7D58}"/>
                </a:ext>
              </a:extLst>
            </p:cNvPr>
            <p:cNvCxnSpPr/>
            <p:nvPr/>
          </p:nvCxnSpPr>
          <p:spPr>
            <a:xfrm>
              <a:off x="6699182" y="2156059"/>
              <a:ext cx="576000" cy="0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1DC3E21-9646-836E-6239-5FBE4B959AEC}"/>
                </a:ext>
              </a:extLst>
            </p:cNvPr>
            <p:cNvCxnSpPr/>
            <p:nvPr/>
          </p:nvCxnSpPr>
          <p:spPr>
            <a:xfrm>
              <a:off x="6716830" y="3752248"/>
              <a:ext cx="576000" cy="0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9C34C9-E076-C132-40CB-85A82C85C500}"/>
                </a:ext>
              </a:extLst>
            </p:cNvPr>
            <p:cNvSpPr txBox="1"/>
            <p:nvPr/>
          </p:nvSpPr>
          <p:spPr>
            <a:xfrm>
              <a:off x="835194" y="210133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j-ea"/>
                  <a:ea typeface="+mj-ea"/>
                </a:rPr>
                <a:t>관리</a:t>
              </a:r>
              <a:endParaRPr lang="en-US" altLang="ko-KR" sz="120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1200" b="1" dirty="0">
                  <a:latin typeface="+mj-ea"/>
                  <a:ea typeface="+mj-ea"/>
                </a:rPr>
                <a:t>항목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007564-02B4-91C9-0BB4-55275C06B3B9}"/>
                </a:ext>
              </a:extLst>
            </p:cNvPr>
            <p:cNvSpPr txBox="1"/>
            <p:nvPr/>
          </p:nvSpPr>
          <p:spPr>
            <a:xfrm>
              <a:off x="1206674" y="1729925"/>
              <a:ext cx="489497" cy="398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2060"/>
                  </a:solidFill>
                  <a:latin typeface="+mj-ea"/>
                  <a:ea typeface="+mj-ea"/>
                </a:rPr>
                <a:t>PJT</a:t>
              </a:r>
            </a:p>
            <a:p>
              <a:pPr algn="ctr"/>
              <a:r>
                <a:rPr lang="en-US" altLang="ko-KR" sz="1200" b="1" dirty="0">
                  <a:solidFill>
                    <a:srgbClr val="002060"/>
                  </a:solidFill>
                  <a:latin typeface="+mj-ea"/>
                  <a:ea typeface="+mj-ea"/>
                </a:rPr>
                <a:t>Type</a:t>
              </a:r>
              <a:endParaRPr lang="ko-KR" altLang="en-US" sz="12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08868EF5-8990-1DD3-5C8C-C28FE33F9465}"/>
                </a:ext>
              </a:extLst>
            </p:cNvPr>
            <p:cNvCxnSpPr>
              <a:cxnSpLocks/>
            </p:cNvCxnSpPr>
            <p:nvPr/>
          </p:nvCxnSpPr>
          <p:spPr>
            <a:xfrm>
              <a:off x="982386" y="1849985"/>
              <a:ext cx="612099" cy="526285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D4560524-EFFB-BBD1-DD9A-0104B0E17E7D}"/>
                </a:ext>
              </a:extLst>
            </p:cNvPr>
            <p:cNvCxnSpPr/>
            <p:nvPr/>
          </p:nvCxnSpPr>
          <p:spPr>
            <a:xfrm flipV="1">
              <a:off x="757103" y="2576606"/>
              <a:ext cx="8247208" cy="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0D9FDC49-527E-B049-FE89-9B62D07D27F0}"/>
                </a:ext>
              </a:extLst>
            </p:cNvPr>
            <p:cNvCxnSpPr/>
            <p:nvPr/>
          </p:nvCxnSpPr>
          <p:spPr>
            <a:xfrm flipV="1">
              <a:off x="773234" y="3486750"/>
              <a:ext cx="8247208" cy="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61710DC-A19E-706D-1677-5414D0BF53A5}"/>
                </a:ext>
              </a:extLst>
            </p:cNvPr>
            <p:cNvCxnSpPr/>
            <p:nvPr/>
          </p:nvCxnSpPr>
          <p:spPr>
            <a:xfrm flipV="1">
              <a:off x="742753" y="4062665"/>
              <a:ext cx="8247208" cy="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26217FE-19E1-AB9C-298C-A20961E36F48}"/>
                </a:ext>
              </a:extLst>
            </p:cNvPr>
            <p:cNvCxnSpPr/>
            <p:nvPr/>
          </p:nvCxnSpPr>
          <p:spPr>
            <a:xfrm flipV="1">
              <a:off x="784497" y="4947385"/>
              <a:ext cx="8247208" cy="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4F7188-712F-75F3-8BE8-2418308384DB}"/>
                </a:ext>
              </a:extLst>
            </p:cNvPr>
            <p:cNvSpPr txBox="1"/>
            <p:nvPr/>
          </p:nvSpPr>
          <p:spPr>
            <a:xfrm>
              <a:off x="4546179" y="5009026"/>
              <a:ext cx="1032673" cy="270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b="1" dirty="0">
                  <a:latin typeface="+mj-ea"/>
                  <a:ea typeface="+mj-ea"/>
                </a:rPr>
                <a:t>Issue  &amp;</a:t>
              </a:r>
              <a:r>
                <a:rPr lang="ko-KR" altLang="en-US" sz="1100" b="1" dirty="0">
                  <a:latin typeface="+mj-ea"/>
                  <a:ea typeface="+mj-ea"/>
                </a:rPr>
                <a:t>  </a:t>
              </a:r>
              <a:r>
                <a:rPr lang="en-US" altLang="ko-KR" sz="1100" b="1" dirty="0">
                  <a:latin typeface="+mj-ea"/>
                  <a:ea typeface="+mj-ea"/>
                </a:rPr>
                <a:t>Risk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E07CD35E-464F-6225-F1B5-F5D3D98DE0FF}"/>
                </a:ext>
              </a:extLst>
            </p:cNvPr>
            <p:cNvSpPr/>
            <p:nvPr/>
          </p:nvSpPr>
          <p:spPr>
            <a:xfrm>
              <a:off x="1823616" y="5442277"/>
              <a:ext cx="7193641" cy="342835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D34CD6E-AFDB-1D5A-51CA-3DEE43CE24EF}"/>
              </a:ext>
            </a:extLst>
          </p:cNvPr>
          <p:cNvSpPr txBox="1"/>
          <p:nvPr/>
        </p:nvSpPr>
        <p:spPr>
          <a:xfrm>
            <a:off x="8439904" y="35414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</a:t>
            </a:r>
            <a:r>
              <a:rPr lang="en-US" altLang="ko-KR" sz="1600" b="1" dirty="0"/>
              <a:t>Review</a:t>
            </a:r>
            <a:endParaRPr lang="ko-KR" altLang="en-US" sz="1600" b="1" dirty="0"/>
          </a:p>
        </p:txBody>
      </p:sp>
      <p:sp>
        <p:nvSpPr>
          <p:cNvPr id="46" name="슬라이드 번호 개체 틀 2">
            <a:extLst>
              <a:ext uri="{FF2B5EF4-FFF2-40B4-BE49-F238E27FC236}">
                <a16:creationId xmlns:a16="http://schemas.microsoft.com/office/drawing/2014/main" id="{9A8A4E1D-1E97-1914-2E79-6868EC8F01B1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900" smtClean="0">
                <a:solidFill>
                  <a:srgbClr val="000000"/>
                </a:solidFill>
              </a:rPr>
              <a:pPr/>
              <a:t>9</a:t>
            </a:fld>
            <a:endParaRPr lang="en-US" altLang="ko-KR" sz="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019063"/>
      </p:ext>
    </p:extLst>
  </p:cSld>
  <p:clrMapOvr>
    <a:masterClrMapping/>
  </p:clrMapOvr>
</p:sld>
</file>

<file path=ppt/theme/theme1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sz="11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b 돋움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DEAE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pc="-60" dirty="0" err="1" smtClean="0">
            <a:ln>
              <a:solidFill>
                <a:schemeClr val="accent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InC Standard 14">
    <a:dk1>
      <a:srgbClr val="3F3F3F"/>
    </a:dk1>
    <a:lt1>
      <a:srgbClr val="FFFFFF"/>
    </a:lt1>
    <a:dk2>
      <a:srgbClr val="86C100"/>
    </a:dk2>
    <a:lt2>
      <a:srgbClr val="336600"/>
    </a:lt2>
    <a:accent1>
      <a:srgbClr val="86C100"/>
    </a:accent1>
    <a:accent2>
      <a:srgbClr val="FF6400"/>
    </a:accent2>
    <a:accent3>
      <a:srgbClr val="FFFFFF"/>
    </a:accent3>
    <a:accent4>
      <a:srgbClr val="343434"/>
    </a:accent4>
    <a:accent5>
      <a:srgbClr val="C3DDAA"/>
    </a:accent5>
    <a:accent6>
      <a:srgbClr val="E75A00"/>
    </a:accent6>
    <a:hlink>
      <a:srgbClr val="FCC917"/>
    </a:hlink>
    <a:folHlink>
      <a:srgbClr val="00A2DF"/>
    </a:folHlink>
  </a:clrScheme>
</a:themeOverride>
</file>

<file path=ppt/theme/themeOverride2.xml><?xml version="1.0" encoding="utf-8"?>
<a:themeOverride xmlns:a="http://schemas.openxmlformats.org/drawingml/2006/main">
  <a:clrScheme name="InC Standard 14">
    <a:dk1>
      <a:srgbClr val="3F3F3F"/>
    </a:dk1>
    <a:lt1>
      <a:srgbClr val="FFFFFF"/>
    </a:lt1>
    <a:dk2>
      <a:srgbClr val="86C100"/>
    </a:dk2>
    <a:lt2>
      <a:srgbClr val="336600"/>
    </a:lt2>
    <a:accent1>
      <a:srgbClr val="86C100"/>
    </a:accent1>
    <a:accent2>
      <a:srgbClr val="FF6400"/>
    </a:accent2>
    <a:accent3>
      <a:srgbClr val="FFFFFF"/>
    </a:accent3>
    <a:accent4>
      <a:srgbClr val="343434"/>
    </a:accent4>
    <a:accent5>
      <a:srgbClr val="C3DDAA"/>
    </a:accent5>
    <a:accent6>
      <a:srgbClr val="E75A00"/>
    </a:accent6>
    <a:hlink>
      <a:srgbClr val="FCC917"/>
    </a:hlink>
    <a:folHlink>
      <a:srgbClr val="00A2DF"/>
    </a:folHlink>
  </a:clrScheme>
</a:themeOverride>
</file>

<file path=ppt/theme/themeOverride3.xml><?xml version="1.0" encoding="utf-8"?>
<a:themeOverride xmlns:a="http://schemas.openxmlformats.org/drawingml/2006/main">
  <a:clrScheme name="InC Standard 14">
    <a:dk1>
      <a:srgbClr val="3F3F3F"/>
    </a:dk1>
    <a:lt1>
      <a:srgbClr val="FFFFFF"/>
    </a:lt1>
    <a:dk2>
      <a:srgbClr val="86C100"/>
    </a:dk2>
    <a:lt2>
      <a:srgbClr val="336600"/>
    </a:lt2>
    <a:accent1>
      <a:srgbClr val="86C100"/>
    </a:accent1>
    <a:accent2>
      <a:srgbClr val="FF6400"/>
    </a:accent2>
    <a:accent3>
      <a:srgbClr val="FFFFFF"/>
    </a:accent3>
    <a:accent4>
      <a:srgbClr val="343434"/>
    </a:accent4>
    <a:accent5>
      <a:srgbClr val="C3DDAA"/>
    </a:accent5>
    <a:accent6>
      <a:srgbClr val="E75A00"/>
    </a:accent6>
    <a:hlink>
      <a:srgbClr val="FCC917"/>
    </a:hlink>
    <a:folHlink>
      <a:srgbClr val="00A2D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11899</TotalTime>
  <Words>3442</Words>
  <Application>Microsoft Office PowerPoint</Application>
  <PresentationFormat>A4 용지(210x297mm)</PresentationFormat>
  <Paragraphs>994</Paragraphs>
  <Slides>65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65</vt:i4>
      </vt:variant>
    </vt:vector>
  </HeadingPairs>
  <TitlesOfParts>
    <vt:vector size="78" baseType="lpstr">
      <vt:lpstr>KoPub돋움체 Bold</vt:lpstr>
      <vt:lpstr>Pretendard</vt:lpstr>
      <vt:lpstr>굴림</vt:lpstr>
      <vt:lpstr>맑은 고딕</vt:lpstr>
      <vt:lpstr>맑은 고딕 (본문)</vt:lpstr>
      <vt:lpstr>휴먼모음T</vt:lpstr>
      <vt:lpstr>Arial</vt:lpstr>
      <vt:lpstr>Calibri</vt:lpstr>
      <vt:lpstr>Cambria</vt:lpstr>
      <vt:lpstr>Wingdings</vt:lpstr>
      <vt:lpstr>3_디자인 사용자 지정</vt:lpstr>
      <vt:lpstr>2_기본 디자인</vt:lpstr>
      <vt:lpstr>Office 테마</vt:lpstr>
      <vt:lpstr>R&amp;D 전략/기획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Dongkee Lee</dc:creator>
  <cp:lastModifiedBy>창범 김</cp:lastModifiedBy>
  <cp:revision>267</cp:revision>
  <cp:lastPrinted>2025-04-02T03:47:35Z</cp:lastPrinted>
  <dcterms:created xsi:type="dcterms:W3CDTF">2024-09-24T02:35:10Z</dcterms:created>
  <dcterms:modified xsi:type="dcterms:W3CDTF">2025-04-09T19:46:34Z</dcterms:modified>
</cp:coreProperties>
</file>